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419" r:id="rId2"/>
    <p:sldId id="457" r:id="rId3"/>
    <p:sldId id="367" r:id="rId4"/>
    <p:sldId id="377" r:id="rId5"/>
    <p:sldId id="368" r:id="rId6"/>
    <p:sldId id="369" r:id="rId7"/>
    <p:sldId id="403" r:id="rId8"/>
    <p:sldId id="404" r:id="rId9"/>
    <p:sldId id="405" r:id="rId10"/>
    <p:sldId id="407" r:id="rId11"/>
    <p:sldId id="362" r:id="rId12"/>
    <p:sldId id="363" r:id="rId13"/>
    <p:sldId id="408" r:id="rId14"/>
    <p:sldId id="409" r:id="rId15"/>
    <p:sldId id="4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BB3648-79FF-504C-9D9F-F53BC297DA74}">
          <p14:sldIdLst>
            <p14:sldId id="419"/>
            <p14:sldId id="457"/>
            <p14:sldId id="367"/>
            <p14:sldId id="377"/>
            <p14:sldId id="368"/>
            <p14:sldId id="369"/>
            <p14:sldId id="403"/>
            <p14:sldId id="404"/>
            <p14:sldId id="405"/>
            <p14:sldId id="407"/>
            <p14:sldId id="362"/>
            <p14:sldId id="363"/>
            <p14:sldId id="408"/>
            <p14:sldId id="409"/>
            <p14:sldId id="410"/>
          </p14:sldIdLst>
        </p14:section>
        <p14:section name="Untitled Section" id="{F6D8529A-E41C-B249-AA45-BEA44DE2531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8" autoAdjust="0"/>
    <p:restoredTop sz="93758" autoAdjust="0"/>
  </p:normalViewPr>
  <p:slideViewPr>
    <p:cSldViewPr>
      <p:cViewPr varScale="1">
        <p:scale>
          <a:sx n="119" d="100"/>
          <a:sy n="119" d="100"/>
        </p:scale>
        <p:origin x="192" y="328"/>
      </p:cViewPr>
      <p:guideLst>
        <p:guide orient="horz" pos="2160"/>
        <p:guide pos="2880"/>
      </p:guideLst>
    </p:cSldViewPr>
  </p:slideViewPr>
  <p:outlineViewPr>
    <p:cViewPr>
      <p:scale>
        <a:sx n="33" d="100"/>
        <a:sy n="33" d="100"/>
      </p:scale>
      <p:origin x="0" y="485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CC878-247B-0D4E-AC76-53195B60DE5E}" type="datetimeFigureOut">
              <a:rPr lang="en-US" smtClean="0"/>
              <a:pPr/>
              <a:t>7/27/24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FCD01-EFDF-2342-9D69-2F27360EA9E9}" type="slidenum">
              <a:rPr lang="en-US" smtClean="0"/>
              <a:pPr/>
              <a:t>‹#›</a:t>
            </a:fld>
            <a:endParaRPr lang="en-US"/>
          </a:p>
        </p:txBody>
      </p:sp>
    </p:spTree>
    <p:extLst>
      <p:ext uri="{BB962C8B-B14F-4D97-AF65-F5344CB8AC3E}">
        <p14:creationId xmlns:p14="http://schemas.microsoft.com/office/powerpoint/2010/main" val="939888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=kF6EGa8GpD0&amp;list=PL4CMHuzSfzs7WV6ivV6iV4R6mT-YnqJ8G&amp;index=3 </a:t>
            </a:r>
          </a:p>
        </p:txBody>
      </p:sp>
      <p:sp>
        <p:nvSpPr>
          <p:cNvPr id="4" name="Slide Number Placeholder 3"/>
          <p:cNvSpPr>
            <a:spLocks noGrp="1"/>
          </p:cNvSpPr>
          <p:nvPr>
            <p:ph type="sldNum" sz="quarter" idx="5"/>
          </p:nvPr>
        </p:nvSpPr>
        <p:spPr/>
        <p:txBody>
          <a:bodyPr/>
          <a:lstStyle/>
          <a:p>
            <a:pPr>
              <a:defRPr/>
            </a:pPr>
            <a:fld id="{D2694693-4DAD-4E4F-A5E0-6D745258A640}" type="slidenum">
              <a:rPr lang="en-US" altLang="en-US" smtClean="0"/>
              <a:pPr>
                <a:defRPr/>
              </a:pPr>
              <a:t>2</a:t>
            </a:fld>
            <a:endParaRPr lang="en-US" altLang="en-US"/>
          </a:p>
        </p:txBody>
      </p:sp>
    </p:spTree>
    <p:extLst>
      <p:ext uri="{BB962C8B-B14F-4D97-AF65-F5344CB8AC3E}">
        <p14:creationId xmlns:p14="http://schemas.microsoft.com/office/powerpoint/2010/main" val="15210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2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367ADA8-EBEB-4364-B82D-B53BE0A809DD}" type="slidenum">
              <a:rPr lang="en-US" sz="1200">
                <a:latin typeface="Tahoma" pitchFamily="34" charset="0"/>
              </a:rPr>
              <a:pPr algn="r" eaLnBrk="0" hangingPunct="0"/>
              <a:t>8</a:t>
            </a:fld>
            <a:endParaRPr lang="en-US" sz="120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4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D289F46-4990-4CF9-A4EA-C87B57D49C13}" type="slidenum">
              <a:rPr lang="en-US" sz="1200">
                <a:latin typeface="Tahoma" pitchFamily="34" charset="0"/>
              </a:rPr>
              <a:pPr algn="r" eaLnBrk="0" hangingPunct="0"/>
              <a:t>9</a:t>
            </a:fld>
            <a:endParaRPr lang="en-US" sz="120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90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AE4A944-58D4-4949-9B34-5472B84DFEDF}" type="slidenum">
              <a:rPr lang="en-US" sz="1200">
                <a:latin typeface="Tahoma" pitchFamily="34" charset="0"/>
              </a:rPr>
              <a:pPr algn="r" eaLnBrk="0" hangingPunct="0"/>
              <a:t>10</a:t>
            </a:fld>
            <a:endParaRPr lang="en-US" sz="120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The phenolphthalein is boiled to remove the oxygen and it becomes colorless.</a:t>
            </a:r>
          </a:p>
          <a:p>
            <a:r>
              <a:rPr lang="en-US" dirty="0">
                <a:latin typeface="Arial" pitchFamily="34" charset="0"/>
                <a:ea typeface="ＭＳ Ｐゴシック" pitchFamily="34" charset="-128"/>
              </a:rPr>
              <a:t>Once it is oxidized,</a:t>
            </a:r>
            <a:r>
              <a:rPr lang="en-US" baseline="0" dirty="0">
                <a:latin typeface="Arial" pitchFamily="34" charset="0"/>
                <a:ea typeface="ＭＳ Ｐゴシック" pitchFamily="34" charset="-128"/>
              </a:rPr>
              <a:t> it turns pink again.</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The alcohol increases the sensitivity</a:t>
            </a:r>
            <a:r>
              <a:rPr lang="en-US" baseline="0" dirty="0">
                <a:latin typeface="Arial" pitchFamily="34" charset="0"/>
                <a:ea typeface="ＭＳ Ｐゴシック" pitchFamily="34" charset="-128"/>
              </a:rPr>
              <a:t> of the test by ‘cleaning up’ the area in and around the bloodstain to better expose the hemoglobin.</a:t>
            </a:r>
          </a:p>
          <a:p>
            <a:endParaRPr lang="en-US" baseline="0" dirty="0">
              <a:latin typeface="Arial" pitchFamily="34" charset="0"/>
              <a:ea typeface="ＭＳ Ｐゴシック" pitchFamily="34" charset="-128"/>
            </a:endParaRPr>
          </a:p>
          <a:p>
            <a:endParaRPr lang="en-US" dirty="0">
              <a:latin typeface="Arial" pitchFamily="34" charset="0"/>
              <a:ea typeface="ＭＳ Ｐゴシック" pitchFamily="34" charset="-128"/>
            </a:endParaRPr>
          </a:p>
        </p:txBody>
      </p:sp>
      <p:sp>
        <p:nvSpPr>
          <p:cNvPr id="89092" name="Slide Number Placeholder 3"/>
          <p:cNvSpPr>
            <a:spLocks noGrp="1"/>
          </p:cNvSpPr>
          <p:nvPr>
            <p:ph type="sldNum" sz="quarter" idx="5"/>
          </p:nvPr>
        </p:nvSpPr>
        <p:spPr>
          <a:noFill/>
        </p:spPr>
        <p:txBody>
          <a:bodyPr/>
          <a:lstStyle/>
          <a:p>
            <a:fld id="{25FB85BE-D604-499B-915F-57FF866EA884}"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When you add hydrogen peroxide, the </a:t>
            </a:r>
            <a:r>
              <a:rPr lang="en-US" dirty="0" err="1">
                <a:latin typeface="Arial" pitchFamily="34" charset="0"/>
                <a:ea typeface="ＭＳ Ｐゴシック" pitchFamily="34" charset="-128"/>
              </a:rPr>
              <a:t>heme</a:t>
            </a:r>
            <a:r>
              <a:rPr lang="en-US" dirty="0">
                <a:latin typeface="Arial" pitchFamily="34" charset="0"/>
                <a:ea typeface="ＭＳ Ｐゴシック" pitchFamily="34" charset="-128"/>
              </a:rPr>
              <a:t> in our blood breaks the H2O2 into water and</a:t>
            </a:r>
            <a:r>
              <a:rPr lang="en-US" baseline="0" dirty="0">
                <a:latin typeface="Arial" pitchFamily="34" charset="0"/>
                <a:ea typeface="ＭＳ Ｐゴシック" pitchFamily="34" charset="-128"/>
              </a:rPr>
              <a:t> an oxygen free radical.</a:t>
            </a:r>
          </a:p>
          <a:p>
            <a:r>
              <a:rPr lang="en-US" baseline="0" dirty="0">
                <a:latin typeface="Arial" pitchFamily="34" charset="0"/>
                <a:ea typeface="ＭＳ Ｐゴシック" pitchFamily="34" charset="-128"/>
              </a:rPr>
              <a:t>It can do this because it acts like a peroxidase.</a:t>
            </a:r>
          </a:p>
          <a:p>
            <a:r>
              <a:rPr lang="en-US" baseline="0" dirty="0">
                <a:latin typeface="Arial" pitchFamily="34" charset="0"/>
                <a:ea typeface="ＭＳ Ｐゴシック" pitchFamily="34" charset="-128"/>
              </a:rPr>
              <a:t>KM is oxygen starved (boiled oxygen out) so the oxygen radical oxidizes the KM and turns it pink.</a:t>
            </a:r>
            <a:endParaRPr lang="en-US" dirty="0">
              <a:latin typeface="Arial" pitchFamily="34" charset="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fld id="{95C5EB87-C2B2-4D19-8EF8-5A6EDFCEB03A}"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1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3369CAA-E6FF-4352-BA26-2AA8EA969056}" type="slidenum">
              <a:rPr lang="en-US" sz="1200">
                <a:latin typeface="Tahoma" pitchFamily="34" charset="0"/>
              </a:rPr>
              <a:pPr algn="r" eaLnBrk="0" hangingPunct="0"/>
              <a:t>13</a:t>
            </a:fld>
            <a:endParaRPr lang="en-US" sz="120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3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9A46CE0-2F73-4503-8C68-65F8A80E3750}" type="slidenum">
              <a:rPr lang="en-US" sz="1200">
                <a:latin typeface="Tahoma" pitchFamily="34" charset="0"/>
              </a:rPr>
              <a:pPr algn="r" eaLnBrk="0" hangingPunct="0"/>
              <a:t>15</a:t>
            </a:fld>
            <a:endParaRPr lang="en-US" sz="120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0424-1239-96CC-A5C3-A8EA77ADCA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3E90E0-F641-D588-199D-12682858A3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548145A-5EF3-8859-B34D-95CB47A8710E}"/>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1B9ECD0B-DF93-30C2-CFC4-5A087D108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6961-78C3-3589-17FD-91E8F90E6C1F}"/>
              </a:ext>
            </a:extLst>
          </p:cNvPr>
          <p:cNvSpPr>
            <a:spLocks noGrp="1"/>
          </p:cNvSpPr>
          <p:nvPr>
            <p:ph type="sldNum" sz="quarter" idx="12"/>
          </p:nvPr>
        </p:nvSpPr>
        <p:spPr/>
        <p:txBody>
          <a:bodyPr/>
          <a:lstStyle/>
          <a:p>
            <a:fld id="{300DF229-A684-47BB-A71D-80ACFD85A6C5}" type="slidenum">
              <a:rPr lang="en-US" smtClean="0"/>
              <a:pPr/>
              <a:t>‹#›</a:t>
            </a:fld>
            <a:endParaRPr lang="en-US"/>
          </a:p>
        </p:txBody>
      </p:sp>
      <p:pic>
        <p:nvPicPr>
          <p:cNvPr id="7" name="Picture 6" descr="GMURGB.jpg">
            <a:extLst>
              <a:ext uri="{FF2B5EF4-FFF2-40B4-BE49-F238E27FC236}">
                <a16:creationId xmlns:a16="http://schemas.microsoft.com/office/drawing/2014/main" id="{6922CD95-171B-5C3F-CD96-F0BDC070A84D}"/>
              </a:ext>
            </a:extLst>
          </p:cNvPr>
          <p:cNvPicPr>
            <a:picLocks noChangeAspect="1"/>
          </p:cNvPicPr>
          <p:nvPr userDrawn="1"/>
        </p:nvPicPr>
        <p:blipFill>
          <a:blip r:embed="rId2" cstate="print"/>
          <a:stretch>
            <a:fillRect/>
          </a:stretch>
        </p:blipFill>
        <p:spPr>
          <a:xfrm>
            <a:off x="6781800" y="228600"/>
            <a:ext cx="1828801" cy="1173709"/>
          </a:xfrm>
          <a:prstGeom prst="rect">
            <a:avLst/>
          </a:prstGeom>
        </p:spPr>
      </p:pic>
    </p:spTree>
    <p:extLst>
      <p:ext uri="{BB962C8B-B14F-4D97-AF65-F5344CB8AC3E}">
        <p14:creationId xmlns:p14="http://schemas.microsoft.com/office/powerpoint/2010/main" val="318445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DDD6-A604-6392-C646-935EFA333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495353-7005-7220-33AE-A6EEA4F40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A0502-3033-56BB-A2E1-E05444919A72}"/>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716B71D4-39BD-D583-F9D6-F0919D266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F569E-38D6-188C-9F14-BBA0C4F98929}"/>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282980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9B87A-1BBF-3920-D95B-AED14ABB414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32281-E670-27BC-CCFB-959B7C522EF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EE4BA-8C26-DF88-D596-07B78B0A2E09}"/>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7765784D-A1FE-79C9-355B-4E1E060C9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2BF18-6B49-0859-4D25-D20E2E57AA0E}"/>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240088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6A6-796D-17D2-723C-5537E0DE8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E9653-F244-7AF8-A1BF-E19BA2D60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C6F22-F589-FCCE-9BDE-6F8FEFE0BA7B}"/>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5EA2D66E-9B94-D235-DE00-0BF134686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60CBE-885B-1FA5-15EC-BDAB03FA92B0}"/>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47542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B6C9-5CCE-AC1E-0B6F-306993320EA1}"/>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C2B46D-D0E8-4781-8F0C-242032F5DC2D}"/>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8E1B2-E1A2-8F7B-4DBD-267A1E1E97F2}"/>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576547A7-1D5E-5784-31EF-DECC816E1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EB479-D030-CDC9-4CC6-07586E66B5E7}"/>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37898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10A9-EA36-5FB0-2DBF-22CC24C64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DF6AD-8AD0-4868-597C-972D1132D6E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98F1C8-34AC-47CB-7D9E-5CBF086346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99979-21BE-7B63-EA1D-05306583A2C1}"/>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6" name="Footer Placeholder 5">
            <a:extLst>
              <a:ext uri="{FF2B5EF4-FFF2-40B4-BE49-F238E27FC236}">
                <a16:creationId xmlns:a16="http://schemas.microsoft.com/office/drawing/2014/main" id="{C332E50C-6348-09A6-0836-290F1479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F6352-18E7-7E08-40A2-6605ABD5FA3A}"/>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11950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D005-F687-018F-A5DE-8B6C37E40B4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54233-5EE3-2863-9BC5-8AF4B873B8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E1528-2CBE-54D4-1173-6B3F265716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E6E1F5-40CC-9179-D2D2-7ED10EAA4AC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C0006-AE0E-E02A-83CD-5D2830502FA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0692A-0102-28FA-E2B1-DD944682B500}"/>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8" name="Footer Placeholder 7">
            <a:extLst>
              <a:ext uri="{FF2B5EF4-FFF2-40B4-BE49-F238E27FC236}">
                <a16:creationId xmlns:a16="http://schemas.microsoft.com/office/drawing/2014/main" id="{B4117176-5CAF-D179-CFD2-E7AA84CD1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DA8826-7310-8A37-D326-30DE757B4068}"/>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86386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225D-7685-6BCF-0C08-8FD6D5FF06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8E6EB6-911E-136C-143C-E888CAEA28E9}"/>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4" name="Footer Placeholder 3">
            <a:extLst>
              <a:ext uri="{FF2B5EF4-FFF2-40B4-BE49-F238E27FC236}">
                <a16:creationId xmlns:a16="http://schemas.microsoft.com/office/drawing/2014/main" id="{782986DC-FDDA-C23D-EE3E-609CCEC244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2E93C-EA5A-488C-495E-CEFACF77DA76}"/>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124407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EBC19-0D8D-62D0-96E1-45063F484420}"/>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3" name="Footer Placeholder 2">
            <a:extLst>
              <a:ext uri="{FF2B5EF4-FFF2-40B4-BE49-F238E27FC236}">
                <a16:creationId xmlns:a16="http://schemas.microsoft.com/office/drawing/2014/main" id="{A6B83F57-C353-C78C-30C7-33DFCE771C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4468C-51CA-11A4-5123-06680DB312C0}"/>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3846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EA25-8401-3A9B-1448-C408C5B7D0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16F9947-3BF3-BC6B-F49A-3C1C3BD807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4EBDD-5A32-90C0-1626-DC3C1AF689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75A327-3271-ECBC-55AE-05F28C78E2AE}"/>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6" name="Footer Placeholder 5">
            <a:extLst>
              <a:ext uri="{FF2B5EF4-FFF2-40B4-BE49-F238E27FC236}">
                <a16:creationId xmlns:a16="http://schemas.microsoft.com/office/drawing/2014/main" id="{65E318FC-9432-1BCB-37E3-49D103FDF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186C8-7CB6-C59F-26F6-F9D8F0F77EF0}"/>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155064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BD56-8B90-315A-E28E-F85278494E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DCEDB0F-AB43-0212-4367-DF3A1EB93F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6025596-C6F9-2EEC-51E7-6308543133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C48CD1-9BF9-4BEC-D1F1-B456DC0C029F}"/>
              </a:ext>
            </a:extLst>
          </p:cNvPr>
          <p:cNvSpPr>
            <a:spLocks noGrp="1"/>
          </p:cNvSpPr>
          <p:nvPr>
            <p:ph type="dt" sz="half" idx="10"/>
          </p:nvPr>
        </p:nvSpPr>
        <p:spPr/>
        <p:txBody>
          <a:bodyPr/>
          <a:lstStyle/>
          <a:p>
            <a:fld id="{FC227575-F70D-4D2D-B397-EAC0C69B0877}" type="datetimeFigureOut">
              <a:rPr lang="en-US" smtClean="0"/>
              <a:pPr/>
              <a:t>7/27/24</a:t>
            </a:fld>
            <a:endParaRPr lang="en-US"/>
          </a:p>
        </p:txBody>
      </p:sp>
      <p:sp>
        <p:nvSpPr>
          <p:cNvPr id="6" name="Footer Placeholder 5">
            <a:extLst>
              <a:ext uri="{FF2B5EF4-FFF2-40B4-BE49-F238E27FC236}">
                <a16:creationId xmlns:a16="http://schemas.microsoft.com/office/drawing/2014/main" id="{3D4A582A-260A-32A0-8E33-34948EAE1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7F6AB-CC1C-9B4B-E0C9-4D33EAD91037}"/>
              </a:ext>
            </a:extLst>
          </p:cNvPr>
          <p:cNvSpPr>
            <a:spLocks noGrp="1"/>
          </p:cNvSpPr>
          <p:nvPr>
            <p:ph type="sldNum" sz="quarter" idx="12"/>
          </p:nvPr>
        </p:nvSpPr>
        <p:spPr/>
        <p:txBody>
          <a:bodyPr/>
          <a:lstStyle/>
          <a:p>
            <a:fld id="{300DF229-A684-47BB-A71D-80ACFD85A6C5}" type="slidenum">
              <a:rPr lang="en-US" smtClean="0"/>
              <a:pPr/>
              <a:t>‹#›</a:t>
            </a:fld>
            <a:endParaRPr lang="en-US"/>
          </a:p>
        </p:txBody>
      </p:sp>
    </p:spTree>
    <p:extLst>
      <p:ext uri="{BB962C8B-B14F-4D97-AF65-F5344CB8AC3E}">
        <p14:creationId xmlns:p14="http://schemas.microsoft.com/office/powerpoint/2010/main" val="104152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2E739-4526-B3B3-9114-658C3523CF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1CEB0-4255-8472-C4CB-B5B476C5AC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EC594-0758-38BF-6E8B-FD592BC9CE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C227575-F70D-4D2D-B397-EAC0C69B0877}" type="datetimeFigureOut">
              <a:rPr lang="en-US" smtClean="0"/>
              <a:pPr/>
              <a:t>7/27/24</a:t>
            </a:fld>
            <a:endParaRPr lang="en-US"/>
          </a:p>
        </p:txBody>
      </p:sp>
      <p:sp>
        <p:nvSpPr>
          <p:cNvPr id="5" name="Footer Placeholder 4">
            <a:extLst>
              <a:ext uri="{FF2B5EF4-FFF2-40B4-BE49-F238E27FC236}">
                <a16:creationId xmlns:a16="http://schemas.microsoft.com/office/drawing/2014/main" id="{D909CDF1-4D41-435B-6BA3-CAEBAD933B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26BD59-A87E-01FE-46C7-32565CDA59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ACA9E71-89AD-744B-BF97-1FB381DFACD3}" type="slidenum">
              <a:rPr lang="en-US" smtClean="0"/>
              <a:t>‹#›</a:t>
            </a:fld>
            <a:endParaRPr lang="en-US"/>
          </a:p>
        </p:txBody>
      </p:sp>
      <p:pic>
        <p:nvPicPr>
          <p:cNvPr id="7" name="Picture 6" descr="GMURGB.jpg">
            <a:extLst>
              <a:ext uri="{FF2B5EF4-FFF2-40B4-BE49-F238E27FC236}">
                <a16:creationId xmlns:a16="http://schemas.microsoft.com/office/drawing/2014/main" id="{3BBB8536-948A-2642-E455-67592FC54269}"/>
              </a:ext>
            </a:extLst>
          </p:cNvPr>
          <p:cNvPicPr>
            <a:picLocks noChangeAspect="1"/>
          </p:cNvPicPr>
          <p:nvPr userDrawn="1"/>
        </p:nvPicPr>
        <p:blipFill>
          <a:blip r:embed="rId13" cstate="print"/>
          <a:stretch>
            <a:fillRect/>
          </a:stretch>
        </p:blipFill>
        <p:spPr>
          <a:xfrm>
            <a:off x="457201" y="442414"/>
            <a:ext cx="1447800" cy="929186"/>
          </a:xfrm>
          <a:prstGeom prst="rect">
            <a:avLst/>
          </a:prstGeom>
        </p:spPr>
      </p:pic>
    </p:spTree>
    <p:extLst>
      <p:ext uri="{BB962C8B-B14F-4D97-AF65-F5344CB8AC3E}">
        <p14:creationId xmlns:p14="http://schemas.microsoft.com/office/powerpoint/2010/main" val="41837331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F6EGa8GpD0&amp;list=PL4CMHuzSfzs7WV6ivV6iV4R6mT-YnqJ8G&amp;index=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0.jpeg"/><Relationship Id="rId7" Type="http://schemas.openxmlformats.org/officeDocument/2006/relationships/oleObject" Target="../embeddings/oleObject2.bin"/><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Crime scene.jpg"/>
          <p:cNvPicPr>
            <a:picLocks noChangeAspect="1"/>
          </p:cNvPicPr>
          <p:nvPr/>
        </p:nvPicPr>
        <p:blipFill>
          <a:blip r:embed="rId2" cstate="print"/>
          <a:srcRect/>
          <a:stretch>
            <a:fillRect/>
          </a:stretch>
        </p:blipFill>
        <p:spPr bwMode="auto">
          <a:xfrm>
            <a:off x="-11113" y="0"/>
            <a:ext cx="9155113" cy="6858000"/>
          </a:xfrm>
          <a:prstGeom prst="rect">
            <a:avLst/>
          </a:prstGeom>
          <a:noFill/>
          <a:ln w="9525">
            <a:noFill/>
            <a:miter lim="800000"/>
            <a:headEnd/>
            <a:tailEnd/>
          </a:ln>
        </p:spPr>
      </p:pic>
      <p:sp>
        <p:nvSpPr>
          <p:cNvPr id="2" name="Title 1"/>
          <p:cNvSpPr>
            <a:spLocks noGrp="1"/>
          </p:cNvSpPr>
          <p:nvPr>
            <p:ph type="ctrTitle"/>
          </p:nvPr>
        </p:nvSpPr>
        <p:spPr>
          <a:xfrm>
            <a:off x="-11113" y="5630388"/>
            <a:ext cx="6172200" cy="1208562"/>
          </a:xfrm>
          <a:solidFill>
            <a:schemeClr val="bg2">
              <a:lumMod val="90000"/>
              <a:alpha val="67000"/>
            </a:schemeClr>
          </a:solidFill>
        </p:spPr>
        <p:txBody>
          <a:bodyPr>
            <a:normAutofit fontScale="90000"/>
          </a:bodyPr>
          <a:lstStyle/>
          <a:p>
            <a:br>
              <a:rPr lang="en-US" sz="4000" dirty="0">
                <a:solidFill>
                  <a:schemeClr val="tx1"/>
                </a:solidFill>
              </a:rPr>
            </a:br>
            <a:r>
              <a:rPr lang="en-US" sz="4000" dirty="0">
                <a:solidFill>
                  <a:schemeClr val="tx1"/>
                </a:solidFill>
              </a:rPr>
              <a:t>Forensic DNA Testing</a:t>
            </a:r>
            <a:br>
              <a:rPr lang="en-US" sz="40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06691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lIns="91440" tIns="45720" rIns="91440" bIns="45720"/>
          <a:lstStyle/>
          <a:p>
            <a:r>
              <a:rPr lang="en-US" dirty="0">
                <a:effectLst>
                  <a:outerShdw blurRad="38100" dist="38100" dir="2700000" algn="tl">
                    <a:srgbClr val="000000"/>
                  </a:outerShdw>
                </a:effectLst>
              </a:rPr>
              <a:t>About the </a:t>
            </a:r>
            <a:r>
              <a:rPr lang="en-US" dirty="0" err="1">
                <a:effectLst>
                  <a:outerShdw blurRad="38100" dist="38100" dir="2700000" algn="tl">
                    <a:srgbClr val="000000"/>
                  </a:outerShdw>
                </a:effectLst>
              </a:rPr>
              <a:t>Kastle</a:t>
            </a:r>
            <a:r>
              <a:rPr lang="en-US" dirty="0">
                <a:effectLst>
                  <a:outerShdw blurRad="38100" dist="38100" dir="2700000" algn="tl">
                    <a:srgbClr val="000000"/>
                  </a:outerShdw>
                </a:effectLst>
              </a:rPr>
              <a:t> Meyer (Phenolphthalein) Test</a:t>
            </a:r>
          </a:p>
        </p:txBody>
      </p:sp>
      <p:sp>
        <p:nvSpPr>
          <p:cNvPr id="26627" name="Rectangle 3"/>
          <p:cNvSpPr>
            <a:spLocks noGrp="1" noChangeArrowheads="1"/>
          </p:cNvSpPr>
          <p:nvPr>
            <p:ph idx="1"/>
          </p:nvPr>
        </p:nvSpPr>
        <p:spPr>
          <a:xfrm>
            <a:off x="457200" y="1600200"/>
            <a:ext cx="5029200" cy="4873752"/>
          </a:xfrm>
        </p:spPr>
        <p:txBody>
          <a:bodyPr lIns="91440" tIns="45720" rIns="91440" bIns="45720"/>
          <a:lstStyle/>
          <a:p>
            <a:pPr>
              <a:lnSpc>
                <a:spcPct val="80000"/>
              </a:lnSpc>
            </a:pPr>
            <a:r>
              <a:rPr lang="en-US" sz="2100" dirty="0">
                <a:effectLst>
                  <a:outerShdw blurRad="38100" dist="38100" dir="2700000" algn="tl">
                    <a:srgbClr val="000000"/>
                  </a:outerShdw>
                </a:effectLst>
              </a:rPr>
              <a:t>Presumptive Test for Blood</a:t>
            </a:r>
          </a:p>
          <a:p>
            <a:pPr lvl="1">
              <a:lnSpc>
                <a:spcPct val="80000"/>
              </a:lnSpc>
            </a:pPr>
            <a:r>
              <a:rPr lang="en-US" sz="2000" dirty="0">
                <a:effectLst>
                  <a:outerShdw blurRad="38100" dist="38100" dir="2700000" algn="tl">
                    <a:srgbClr val="000000"/>
                  </a:outerShdw>
                </a:effectLst>
              </a:rPr>
              <a:t>A DNA profile can be generated from blood</a:t>
            </a:r>
          </a:p>
          <a:p>
            <a:pPr>
              <a:lnSpc>
                <a:spcPct val="80000"/>
              </a:lnSpc>
              <a:buFontTx/>
              <a:buNone/>
            </a:pPr>
            <a:endParaRPr lang="en-US" sz="2100" dirty="0">
              <a:effectLst>
                <a:outerShdw blurRad="38100" dist="38100" dir="2700000" algn="tl">
                  <a:srgbClr val="000000"/>
                </a:outerShdw>
              </a:effectLst>
            </a:endParaRPr>
          </a:p>
          <a:p>
            <a:pPr>
              <a:lnSpc>
                <a:spcPct val="80000"/>
              </a:lnSpc>
            </a:pPr>
            <a:r>
              <a:rPr lang="en-US" sz="2100" dirty="0">
                <a:effectLst>
                  <a:outerShdw blurRad="38100" dist="38100" dir="2700000" algn="tl">
                    <a:srgbClr val="000000"/>
                  </a:outerShdw>
                </a:effectLst>
              </a:rPr>
              <a:t>3 Steps</a:t>
            </a:r>
          </a:p>
          <a:p>
            <a:pPr lvl="1">
              <a:lnSpc>
                <a:spcPct val="80000"/>
              </a:lnSpc>
            </a:pPr>
            <a:r>
              <a:rPr lang="en-US" sz="2000" dirty="0">
                <a:effectLst>
                  <a:outerShdw blurRad="38100" dist="38100" dir="2700000" algn="tl">
                    <a:srgbClr val="000000"/>
                  </a:outerShdw>
                </a:effectLst>
              </a:rPr>
              <a:t>Step 1:  Alcohol</a:t>
            </a:r>
          </a:p>
          <a:p>
            <a:pPr lvl="1">
              <a:lnSpc>
                <a:spcPct val="80000"/>
              </a:lnSpc>
            </a:pPr>
            <a:r>
              <a:rPr lang="en-US" sz="2000" dirty="0">
                <a:effectLst>
                  <a:outerShdw blurRad="38100" dist="38100" dir="2700000" algn="tl">
                    <a:srgbClr val="000000"/>
                  </a:outerShdw>
                </a:effectLst>
              </a:rPr>
              <a:t>Step 2:  </a:t>
            </a:r>
            <a:r>
              <a:rPr lang="en-US" sz="2000" dirty="0" err="1">
                <a:effectLst>
                  <a:outerShdw blurRad="38100" dist="38100" dir="2700000" algn="tl">
                    <a:srgbClr val="000000"/>
                  </a:outerShdw>
                </a:effectLst>
              </a:rPr>
              <a:t>Kastle</a:t>
            </a:r>
            <a:r>
              <a:rPr lang="en-US" sz="2000" dirty="0">
                <a:effectLst>
                  <a:outerShdw blurRad="38100" dist="38100" dir="2700000" algn="tl">
                    <a:srgbClr val="000000"/>
                  </a:outerShdw>
                </a:effectLst>
              </a:rPr>
              <a:t> Meyer Reagent</a:t>
            </a:r>
          </a:p>
          <a:p>
            <a:pPr lvl="1">
              <a:lnSpc>
                <a:spcPct val="80000"/>
              </a:lnSpc>
            </a:pPr>
            <a:r>
              <a:rPr lang="en-US" sz="2000" dirty="0">
                <a:effectLst>
                  <a:outerShdw blurRad="38100" dist="38100" dir="2700000" algn="tl">
                    <a:srgbClr val="000000"/>
                  </a:outerShdw>
                </a:effectLst>
              </a:rPr>
              <a:t>Step 3:  Hydrogen Peroxide</a:t>
            </a:r>
          </a:p>
          <a:p>
            <a:pPr lvl="1">
              <a:lnSpc>
                <a:spcPct val="80000"/>
              </a:lnSpc>
              <a:buFontTx/>
              <a:buNone/>
            </a:pPr>
            <a:endParaRPr lang="en-US" sz="2000" dirty="0">
              <a:effectLst>
                <a:outerShdw blurRad="38100" dist="38100" dir="2700000" algn="tl">
                  <a:srgbClr val="000000"/>
                </a:outerShdw>
              </a:effectLst>
            </a:endParaRPr>
          </a:p>
          <a:p>
            <a:pPr>
              <a:lnSpc>
                <a:spcPct val="80000"/>
              </a:lnSpc>
            </a:pPr>
            <a:r>
              <a:rPr lang="en-US" sz="2100" dirty="0">
                <a:effectLst>
                  <a:outerShdw blurRad="38100" dist="38100" dir="2700000" algn="tl">
                    <a:srgbClr val="000000"/>
                  </a:outerShdw>
                </a:effectLst>
              </a:rPr>
              <a:t>POSITIVE:  Turns pink</a:t>
            </a:r>
          </a:p>
          <a:p>
            <a:pPr lvl="1">
              <a:lnSpc>
                <a:spcPct val="80000"/>
              </a:lnSpc>
            </a:pPr>
            <a:r>
              <a:rPr lang="en-US" sz="1800" dirty="0">
                <a:effectLst>
                  <a:outerShdw blurRad="38100" dist="38100" dir="2700000" algn="tl">
                    <a:srgbClr val="000000"/>
                  </a:outerShdw>
                </a:effectLst>
              </a:rPr>
              <a:t>Sent to DNA</a:t>
            </a:r>
          </a:p>
          <a:p>
            <a:pPr>
              <a:lnSpc>
                <a:spcPct val="80000"/>
              </a:lnSpc>
            </a:pPr>
            <a:r>
              <a:rPr lang="en-US" sz="2100" dirty="0">
                <a:effectLst>
                  <a:outerShdw blurRad="38100" dist="38100" dir="2700000" algn="tl">
                    <a:srgbClr val="000000"/>
                  </a:outerShdw>
                </a:effectLst>
              </a:rPr>
              <a:t>NEGATIVE:  No color change</a:t>
            </a:r>
          </a:p>
          <a:p>
            <a:pPr lvl="1">
              <a:lnSpc>
                <a:spcPct val="80000"/>
              </a:lnSpc>
            </a:pPr>
            <a:r>
              <a:rPr lang="en-US" sz="1800" dirty="0">
                <a:effectLst>
                  <a:outerShdw blurRad="38100" dist="38100" dir="2700000" algn="tl">
                    <a:srgbClr val="000000"/>
                  </a:outerShdw>
                </a:effectLst>
              </a:rPr>
              <a:t>No further analysis</a:t>
            </a:r>
          </a:p>
          <a:p>
            <a:pPr>
              <a:lnSpc>
                <a:spcPct val="80000"/>
              </a:lnSpc>
              <a:buFontTx/>
              <a:buNone/>
            </a:pPr>
            <a:endParaRPr lang="en-US" sz="2100" dirty="0">
              <a:effectLst>
                <a:outerShdw blurRad="38100" dist="38100" dir="2700000" algn="tl">
                  <a:srgbClr val="000000"/>
                </a:outerShdw>
              </a:effectLst>
            </a:endParaRPr>
          </a:p>
          <a:p>
            <a:pPr lvl="1">
              <a:lnSpc>
                <a:spcPct val="80000"/>
              </a:lnSpc>
            </a:pPr>
            <a:endParaRPr lang="en-US" sz="2000" dirty="0">
              <a:effectLst>
                <a:outerShdw blurRad="38100" dist="38100" dir="2700000" algn="tl">
                  <a:srgbClr val="000000"/>
                </a:outerShdw>
              </a:effectLst>
            </a:endParaRPr>
          </a:p>
          <a:p>
            <a:pPr lvl="1">
              <a:lnSpc>
                <a:spcPct val="80000"/>
              </a:lnSpc>
            </a:pPr>
            <a:endParaRPr lang="en-US" sz="2000" dirty="0">
              <a:effectLst>
                <a:outerShdw blurRad="38100" dist="38100" dir="2700000" algn="tl">
                  <a:srgbClr val="000000"/>
                </a:outerShdw>
              </a:effectLst>
            </a:endParaRPr>
          </a:p>
          <a:p>
            <a:pPr lvl="2">
              <a:lnSpc>
                <a:spcPct val="80000"/>
              </a:lnSpc>
            </a:pPr>
            <a:endParaRPr lang="en-US" sz="2000" dirty="0">
              <a:effectLst>
                <a:outerShdw blurRad="38100" dist="38100" dir="2700000" algn="tl">
                  <a:srgbClr val="000000"/>
                </a:outerShdw>
              </a:effectLst>
            </a:endParaRPr>
          </a:p>
        </p:txBody>
      </p:sp>
      <p:pic>
        <p:nvPicPr>
          <p:cNvPr id="258052" name="Picture 5" descr="hot-jobs-forensic-scientist"/>
          <p:cNvPicPr>
            <a:picLocks noChangeAspect="1" noChangeArrowheads="1"/>
          </p:cNvPicPr>
          <p:nvPr/>
        </p:nvPicPr>
        <p:blipFill>
          <a:blip r:embed="rId3" cstate="print"/>
          <a:srcRect/>
          <a:stretch>
            <a:fillRect/>
          </a:stretch>
        </p:blipFill>
        <p:spPr bwMode="auto">
          <a:xfrm>
            <a:off x="5486400" y="1905000"/>
            <a:ext cx="2895600" cy="2135188"/>
          </a:xfrm>
          <a:prstGeom prst="rect">
            <a:avLst/>
          </a:prstGeom>
          <a:noFill/>
          <a:ln w="9525">
            <a:noFill/>
            <a:miter lim="800000"/>
            <a:headEnd/>
            <a:tailEnd/>
          </a:ln>
        </p:spPr>
      </p:pic>
      <p:pic>
        <p:nvPicPr>
          <p:cNvPr id="258053" name="Picture 7" descr="snowprint"/>
          <p:cNvPicPr>
            <a:picLocks noChangeAspect="1" noChangeArrowheads="1"/>
          </p:cNvPicPr>
          <p:nvPr/>
        </p:nvPicPr>
        <p:blipFill>
          <a:blip r:embed="rId4" cstate="print"/>
          <a:srcRect/>
          <a:stretch>
            <a:fillRect/>
          </a:stretch>
        </p:blipFill>
        <p:spPr bwMode="auto">
          <a:xfrm>
            <a:off x="5486400" y="4495800"/>
            <a:ext cx="2895600" cy="1889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74625"/>
            <a:ext cx="8229600" cy="639763"/>
          </a:xfrm>
        </p:spPr>
        <p:txBody>
          <a:bodyPr/>
          <a:lstStyle/>
          <a:p>
            <a:pPr eaLnBrk="1" hangingPunct="1">
              <a:buFont typeface="Arial" pitchFamily="34" charset="0"/>
              <a:buNone/>
            </a:pPr>
            <a:r>
              <a:rPr lang="en-US">
                <a:latin typeface="Arial" pitchFamily="34" charset="0"/>
                <a:cs typeface="Arial" pitchFamily="34" charset="0"/>
              </a:rPr>
              <a:t>Phenolphthalein (Kastle-Mayer) Test</a:t>
            </a:r>
          </a:p>
        </p:txBody>
      </p:sp>
      <p:sp>
        <p:nvSpPr>
          <p:cNvPr id="115714" name="Rectangle 3"/>
          <p:cNvSpPr>
            <a:spLocks noGrp="1" noChangeArrowheads="1"/>
          </p:cNvSpPr>
          <p:nvPr>
            <p:ph idx="1"/>
          </p:nvPr>
        </p:nvSpPr>
        <p:spPr>
          <a:xfrm>
            <a:off x="449263" y="1093788"/>
            <a:ext cx="4122737" cy="5557837"/>
          </a:xfrm>
        </p:spPr>
        <p:txBody>
          <a:bodyPr rtlCol="0">
            <a:normAutofit/>
          </a:bodyPr>
          <a:lstStyle/>
          <a:p>
            <a:pPr marL="0" indent="0" eaLnBrk="1" fontAlgn="auto" hangingPunct="1">
              <a:lnSpc>
                <a:spcPct val="90000"/>
              </a:lnSpc>
              <a:spcAft>
                <a:spcPts val="0"/>
              </a:spcAft>
              <a:buClr>
                <a:schemeClr val="accent6">
                  <a:lumMod val="50000"/>
                </a:schemeClr>
              </a:buClr>
              <a:buNone/>
              <a:defRPr/>
            </a:pPr>
            <a:endParaRPr lang="en-US" sz="2800" dirty="0">
              <a:solidFill>
                <a:schemeClr val="accent6">
                  <a:lumMod val="75000"/>
                </a:schemeClr>
              </a:solidFill>
              <a:latin typeface="Arial"/>
              <a:ea typeface="+mn-ea"/>
              <a:cs typeface="Arial"/>
            </a:endParaRPr>
          </a:p>
          <a:p>
            <a:pPr eaLnBrk="1" fontAlgn="auto" hangingPunct="1">
              <a:lnSpc>
                <a:spcPct val="90000"/>
              </a:lnSpc>
              <a:spcAft>
                <a:spcPts val="0"/>
              </a:spcAft>
              <a:buClr>
                <a:schemeClr val="accent6">
                  <a:lumMod val="50000"/>
                </a:schemeClr>
              </a:buClr>
              <a:defRPr/>
            </a:pPr>
            <a:r>
              <a:rPr lang="en-US" sz="2800" dirty="0">
                <a:latin typeface="Arial"/>
                <a:ea typeface="+mn-ea"/>
                <a:cs typeface="Arial"/>
              </a:rPr>
              <a:t>The peroxidase activity of heme groups in blood catalyzes the oxidation of reduced and colorless </a:t>
            </a:r>
            <a:r>
              <a:rPr lang="en-US" sz="2800" dirty="0" err="1">
                <a:latin typeface="Arial"/>
                <a:ea typeface="+mn-ea"/>
                <a:cs typeface="Arial"/>
              </a:rPr>
              <a:t>phenolphthalin</a:t>
            </a:r>
            <a:r>
              <a:rPr lang="en-US" sz="2800" dirty="0">
                <a:latin typeface="Arial"/>
                <a:ea typeface="+mn-ea"/>
                <a:cs typeface="Arial"/>
              </a:rPr>
              <a:t> to </a:t>
            </a:r>
            <a:r>
              <a:rPr lang="en-US" sz="2800" dirty="0">
                <a:solidFill>
                  <a:srgbClr val="FF38D4"/>
                </a:solidFill>
                <a:latin typeface="Arial"/>
                <a:ea typeface="+mn-ea"/>
                <a:cs typeface="Arial"/>
              </a:rPr>
              <a:t>phenolphthalein</a:t>
            </a:r>
            <a:r>
              <a:rPr lang="en-US" sz="2800" dirty="0">
                <a:solidFill>
                  <a:schemeClr val="accent6">
                    <a:lumMod val="75000"/>
                  </a:schemeClr>
                </a:solidFill>
                <a:latin typeface="Arial"/>
                <a:ea typeface="+mn-ea"/>
                <a:cs typeface="Arial"/>
              </a:rPr>
              <a:t> </a:t>
            </a:r>
          </a:p>
        </p:txBody>
      </p:sp>
      <p:pic>
        <p:nvPicPr>
          <p:cNvPr id="23556" name="Picture 4" descr="Image of positive and negative phenolphthalein test. Positive test is pink, negative is clear." title="Blood Testing"/>
          <p:cNvPicPr>
            <a:picLocks noChangeAspect="1" noChangeArrowheads="1"/>
          </p:cNvPicPr>
          <p:nvPr/>
        </p:nvPicPr>
        <p:blipFill>
          <a:blip r:embed="rId3" cstate="print"/>
          <a:srcRect/>
          <a:stretch>
            <a:fillRect/>
          </a:stretch>
        </p:blipFill>
        <p:spPr bwMode="auto">
          <a:xfrm>
            <a:off x="4876800" y="2133600"/>
            <a:ext cx="3719513" cy="3276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p>
        </p:txBody>
      </p:sp>
      <p:pic>
        <p:nvPicPr>
          <p:cNvPr id="24579" name="Content Placeholder 3" descr="Image of phenophthalein reaction.&#10;&#10;H2O2--&gt;Heme--&gt;H2O and O.  KM=Kastle Meyer (reduced phenolphthalein reagent which is oxygen starved).  When the oxygen radical is released in the presence of heme, it will oxidize the Kastle Meyer reagent (KM aka reduced phenolphthalein) which will then turn pink.  " title="Phenolphthalein chemical reaction"/>
          <p:cNvPicPr>
            <a:picLocks noGrp="1" noChangeAspect="1"/>
          </p:cNvPicPr>
          <p:nvPr>
            <p:ph idx="1"/>
          </p:nvPr>
        </p:nvPicPr>
        <p:blipFill>
          <a:blip r:embed="rId3" cstate="print"/>
          <a:srcRect l="26588" t="35327" r="10880" b="818"/>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1440" tIns="45720" rIns="91440" bIns="45720"/>
          <a:lstStyle/>
          <a:p>
            <a:r>
              <a:rPr lang="en-US" dirty="0">
                <a:effectLst>
                  <a:outerShdw blurRad="38100" dist="38100" dir="2700000" algn="tl">
                    <a:srgbClr val="000000"/>
                  </a:outerShdw>
                </a:effectLst>
              </a:rPr>
              <a:t>Analyzing the Case</a:t>
            </a:r>
          </a:p>
        </p:txBody>
      </p:sp>
      <p:sp>
        <p:nvSpPr>
          <p:cNvPr id="23555" name="Rectangle 3"/>
          <p:cNvSpPr>
            <a:spLocks noGrp="1" noChangeArrowheads="1"/>
          </p:cNvSpPr>
          <p:nvPr>
            <p:ph idx="1"/>
          </p:nvPr>
        </p:nvSpPr>
        <p:spPr>
          <a:xfrm>
            <a:off x="457200" y="1600200"/>
            <a:ext cx="4572000" cy="4873752"/>
          </a:xfrm>
        </p:spPr>
        <p:txBody>
          <a:bodyPr lIns="91440" tIns="45720" rIns="91440" bIns="45720"/>
          <a:lstStyle/>
          <a:p>
            <a:pPr>
              <a:lnSpc>
                <a:spcPct val="80000"/>
              </a:lnSpc>
            </a:pPr>
            <a:r>
              <a:rPr lang="en-US" sz="1700" dirty="0">
                <a:effectLst>
                  <a:outerShdw blurRad="38100" dist="38100" dir="2700000" algn="tl">
                    <a:srgbClr val="000000"/>
                  </a:outerShdw>
                </a:effectLst>
              </a:rPr>
              <a:t>Wear proper PPE</a:t>
            </a:r>
          </a:p>
          <a:p>
            <a:pPr>
              <a:lnSpc>
                <a:spcPct val="80000"/>
              </a:lnSpc>
            </a:pPr>
            <a:r>
              <a:rPr lang="en-US" sz="1700" dirty="0">
                <a:effectLst>
                  <a:outerShdw blurRad="38100" dist="38100" dir="2700000" algn="tl">
                    <a:srgbClr val="000000"/>
                  </a:outerShdw>
                </a:effectLst>
              </a:rPr>
              <a:t>Clean your utensils and work area</a:t>
            </a:r>
          </a:p>
          <a:p>
            <a:pPr>
              <a:lnSpc>
                <a:spcPct val="80000"/>
              </a:lnSpc>
            </a:pPr>
            <a:r>
              <a:rPr lang="en-US" sz="1700" dirty="0">
                <a:effectLst>
                  <a:outerShdw blurRad="38100" dist="38100" dir="2700000" algn="tl">
                    <a:srgbClr val="000000"/>
                  </a:outerShdw>
                </a:effectLst>
              </a:rPr>
              <a:t>Test your controls</a:t>
            </a:r>
          </a:p>
          <a:p>
            <a:pPr lvl="1">
              <a:lnSpc>
                <a:spcPct val="80000"/>
              </a:lnSpc>
            </a:pPr>
            <a:r>
              <a:rPr lang="en-US" sz="1500" dirty="0">
                <a:effectLst>
                  <a:outerShdw blurRad="38100" dist="38100" dir="2700000" algn="tl">
                    <a:srgbClr val="000000"/>
                  </a:outerShdw>
                </a:effectLst>
              </a:rPr>
              <a:t>Purpose of controls</a:t>
            </a:r>
          </a:p>
          <a:p>
            <a:pPr>
              <a:lnSpc>
                <a:spcPct val="80000"/>
              </a:lnSpc>
            </a:pPr>
            <a:r>
              <a:rPr lang="en-US" sz="1700" dirty="0">
                <a:effectLst>
                  <a:outerShdw blurRad="38100" dist="38100" dir="2700000" algn="tl">
                    <a:srgbClr val="000000"/>
                  </a:outerShdw>
                </a:effectLst>
              </a:rPr>
              <a:t>Record notes</a:t>
            </a:r>
          </a:p>
          <a:p>
            <a:pPr>
              <a:lnSpc>
                <a:spcPct val="80000"/>
              </a:lnSpc>
            </a:pPr>
            <a:endParaRPr lang="en-US" sz="1700" dirty="0">
              <a:effectLst>
                <a:outerShdw blurRad="38100" dist="38100" dir="2700000" algn="tl">
                  <a:srgbClr val="000000"/>
                </a:outerShdw>
              </a:effectLst>
            </a:endParaRPr>
          </a:p>
          <a:p>
            <a:pPr>
              <a:lnSpc>
                <a:spcPct val="80000"/>
              </a:lnSpc>
            </a:pPr>
            <a:r>
              <a:rPr lang="en-US" sz="1700" dirty="0">
                <a:effectLst>
                  <a:outerShdw blurRad="38100" dist="38100" dir="2700000" algn="tl">
                    <a:srgbClr val="000000"/>
                  </a:outerShdw>
                </a:effectLst>
              </a:rPr>
              <a:t>Test evidence items</a:t>
            </a:r>
          </a:p>
          <a:p>
            <a:pPr lvl="1">
              <a:lnSpc>
                <a:spcPct val="80000"/>
              </a:lnSpc>
            </a:pPr>
            <a:r>
              <a:rPr lang="en-US" sz="1500" dirty="0">
                <a:effectLst>
                  <a:outerShdw blurRad="38100" dist="38100" dir="2700000" algn="tl">
                    <a:srgbClr val="000000"/>
                  </a:outerShdw>
                </a:effectLst>
              </a:rPr>
              <a:t>Rub swab on filter paper</a:t>
            </a:r>
          </a:p>
          <a:p>
            <a:pPr lvl="2">
              <a:lnSpc>
                <a:spcPct val="80000"/>
              </a:lnSpc>
            </a:pPr>
            <a:r>
              <a:rPr lang="en-US" sz="1200" dirty="0">
                <a:effectLst>
                  <a:outerShdw blurRad="38100" dist="38100" dir="2700000" algn="tl">
                    <a:srgbClr val="000000"/>
                  </a:outerShdw>
                </a:effectLst>
              </a:rPr>
              <a:t>Or moisten swab with H2O to collect stain</a:t>
            </a:r>
          </a:p>
          <a:p>
            <a:pPr lvl="1">
              <a:lnSpc>
                <a:spcPct val="80000"/>
              </a:lnSpc>
            </a:pPr>
            <a:r>
              <a:rPr lang="en-US" sz="1500" dirty="0">
                <a:effectLst>
                  <a:outerShdw blurRad="38100" dist="38100" dir="2700000" algn="tl">
                    <a:srgbClr val="000000"/>
                  </a:outerShdw>
                </a:effectLst>
              </a:rPr>
              <a:t>Add reagents</a:t>
            </a:r>
          </a:p>
          <a:p>
            <a:pPr lvl="1">
              <a:lnSpc>
                <a:spcPct val="80000"/>
              </a:lnSpc>
            </a:pPr>
            <a:r>
              <a:rPr lang="en-US" sz="1500" dirty="0">
                <a:effectLst>
                  <a:outerShdw blurRad="38100" dist="38100" dir="2700000" algn="tl">
                    <a:srgbClr val="000000"/>
                  </a:outerShdw>
                </a:effectLst>
              </a:rPr>
              <a:t>Record results</a:t>
            </a:r>
          </a:p>
          <a:p>
            <a:pPr lvl="2">
              <a:lnSpc>
                <a:spcPct val="80000"/>
              </a:lnSpc>
            </a:pPr>
            <a:r>
              <a:rPr lang="en-US" sz="1500" dirty="0">
                <a:effectLst>
                  <a:outerShdw blurRad="38100" dist="38100" dir="2700000" algn="tl">
                    <a:srgbClr val="000000"/>
                  </a:outerShdw>
                </a:effectLst>
              </a:rPr>
              <a:t>Pink= Positive</a:t>
            </a:r>
          </a:p>
          <a:p>
            <a:pPr lvl="2">
              <a:lnSpc>
                <a:spcPct val="80000"/>
              </a:lnSpc>
            </a:pPr>
            <a:r>
              <a:rPr lang="en-US" sz="1500" dirty="0">
                <a:effectLst>
                  <a:outerShdw blurRad="38100" dist="38100" dir="2700000" algn="tl">
                    <a:srgbClr val="000000"/>
                  </a:outerShdw>
                </a:effectLst>
              </a:rPr>
              <a:t>No color change= Negative</a:t>
            </a:r>
          </a:p>
          <a:p>
            <a:pPr marL="365760" lvl="1" indent="0">
              <a:lnSpc>
                <a:spcPct val="80000"/>
              </a:lnSpc>
              <a:buNone/>
            </a:pPr>
            <a:endParaRPr lang="en-US" sz="1500" dirty="0">
              <a:effectLst>
                <a:outerShdw blurRad="38100" dist="38100" dir="2700000" algn="tl">
                  <a:srgbClr val="000000"/>
                </a:outerShdw>
              </a:effectLst>
            </a:endParaRPr>
          </a:p>
        </p:txBody>
      </p:sp>
      <p:pic>
        <p:nvPicPr>
          <p:cNvPr id="2" name="Picture 1"/>
          <p:cNvPicPr>
            <a:picLocks noChangeAspect="1"/>
          </p:cNvPicPr>
          <p:nvPr/>
        </p:nvPicPr>
        <p:blipFill>
          <a:blip r:embed="rId3"/>
          <a:stretch>
            <a:fillRect/>
          </a:stretch>
        </p:blipFill>
        <p:spPr>
          <a:xfrm>
            <a:off x="4495800" y="2209800"/>
            <a:ext cx="4044176" cy="259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8915400" cy="457200"/>
          </a:xfrm>
        </p:spPr>
        <p:txBody>
          <a:bodyPr>
            <a:normAutofit fontScale="90000"/>
          </a:bodyPr>
          <a:lstStyle/>
          <a:p>
            <a:r>
              <a:rPr lang="en-US" dirty="0"/>
              <a:t>Example:  DNA Results</a:t>
            </a:r>
            <a:br>
              <a:rPr lang="en-US" dirty="0"/>
            </a:br>
            <a:endParaRPr lang="en-US" dirty="0"/>
          </a:p>
        </p:txBody>
      </p:sp>
      <p:pic>
        <p:nvPicPr>
          <p:cNvPr id="4100" name="Picture 4" descr="http://eurosciconnews.com/wp-content/uploads/2014/03/whatman-4.jpg"/>
          <p:cNvPicPr>
            <a:picLocks noChangeAspect="1" noChangeArrowheads="1"/>
          </p:cNvPicPr>
          <p:nvPr/>
        </p:nvPicPr>
        <p:blipFill>
          <a:blip r:embed="rId2" cstate="print"/>
          <a:srcRect l="10964" t="5320" b="73399"/>
          <a:stretch>
            <a:fillRect/>
          </a:stretch>
        </p:blipFill>
        <p:spPr bwMode="auto">
          <a:xfrm>
            <a:off x="0" y="5715000"/>
            <a:ext cx="9144000" cy="844495"/>
          </a:xfrm>
          <a:prstGeom prst="rect">
            <a:avLst/>
          </a:prstGeom>
          <a:noFill/>
        </p:spPr>
      </p:pic>
      <p:pic>
        <p:nvPicPr>
          <p:cNvPr id="4102" name="Picture 6" descr="http://scielo.isciii.es/img/revistas/sm/v68n2/articulo2_figura2.jpg"/>
          <p:cNvPicPr>
            <a:picLocks noChangeAspect="1" noChangeArrowheads="1"/>
          </p:cNvPicPr>
          <p:nvPr/>
        </p:nvPicPr>
        <p:blipFill>
          <a:blip r:embed="rId3" cstate="print"/>
          <a:srcRect l="9153" t="17067" r="11521" b="66933"/>
          <a:stretch>
            <a:fillRect/>
          </a:stretch>
        </p:blipFill>
        <p:spPr bwMode="auto">
          <a:xfrm>
            <a:off x="0" y="3333751"/>
            <a:ext cx="9144000" cy="741851"/>
          </a:xfrm>
          <a:prstGeom prst="rect">
            <a:avLst/>
          </a:prstGeom>
          <a:noFill/>
        </p:spPr>
      </p:pic>
      <p:pic>
        <p:nvPicPr>
          <p:cNvPr id="10" name="Picture 2" descr="http://scielo.isciii.es/img/revistas/sm/v68n2/articulo2_figura6.jpg"/>
          <p:cNvPicPr>
            <a:picLocks noChangeAspect="1" noChangeArrowheads="1"/>
          </p:cNvPicPr>
          <p:nvPr/>
        </p:nvPicPr>
        <p:blipFill>
          <a:blip r:embed="rId4" cstate="print"/>
          <a:srcRect l="9924" t="16018" r="9160" b="66896"/>
          <a:stretch>
            <a:fillRect/>
          </a:stretch>
        </p:blipFill>
        <p:spPr bwMode="auto">
          <a:xfrm>
            <a:off x="0" y="762000"/>
            <a:ext cx="9144000" cy="776378"/>
          </a:xfrm>
          <a:prstGeom prst="rect">
            <a:avLst/>
          </a:prstGeom>
          <a:noFill/>
        </p:spPr>
      </p:pic>
      <p:sp>
        <p:nvSpPr>
          <p:cNvPr id="8" name="TextBox 7"/>
          <p:cNvSpPr txBox="1"/>
          <p:nvPr/>
        </p:nvSpPr>
        <p:spPr>
          <a:xfrm>
            <a:off x="0" y="457200"/>
            <a:ext cx="2403415" cy="369332"/>
          </a:xfrm>
          <a:prstGeom prst="rect">
            <a:avLst/>
          </a:prstGeom>
          <a:solidFill>
            <a:schemeClr val="bg1"/>
          </a:solidFill>
        </p:spPr>
        <p:txBody>
          <a:bodyPr wrap="none" rtlCol="0">
            <a:spAutoFit/>
          </a:bodyPr>
          <a:lstStyle/>
          <a:p>
            <a:r>
              <a:rPr lang="en-US" dirty="0"/>
              <a:t>EVIDENCE PROFILE:</a:t>
            </a:r>
          </a:p>
        </p:txBody>
      </p:sp>
      <p:sp>
        <p:nvSpPr>
          <p:cNvPr id="9" name="TextBox 8"/>
          <p:cNvSpPr txBox="1"/>
          <p:nvPr/>
        </p:nvSpPr>
        <p:spPr>
          <a:xfrm>
            <a:off x="1" y="3048000"/>
            <a:ext cx="3326680" cy="369332"/>
          </a:xfrm>
          <a:prstGeom prst="rect">
            <a:avLst/>
          </a:prstGeom>
          <a:noFill/>
        </p:spPr>
        <p:txBody>
          <a:bodyPr wrap="none" rtlCol="0">
            <a:spAutoFit/>
          </a:bodyPr>
          <a:lstStyle/>
          <a:p>
            <a:r>
              <a:rPr lang="en-US" dirty="0"/>
              <a:t>SUSPECT 1 KNOWN PROFILE:</a:t>
            </a:r>
          </a:p>
        </p:txBody>
      </p:sp>
      <p:sp>
        <p:nvSpPr>
          <p:cNvPr id="12" name="TextBox 11"/>
          <p:cNvSpPr txBox="1"/>
          <p:nvPr/>
        </p:nvSpPr>
        <p:spPr>
          <a:xfrm>
            <a:off x="1" y="5323701"/>
            <a:ext cx="3326680" cy="369332"/>
          </a:xfrm>
          <a:prstGeom prst="rect">
            <a:avLst/>
          </a:prstGeom>
          <a:noFill/>
        </p:spPr>
        <p:txBody>
          <a:bodyPr wrap="none" rtlCol="0">
            <a:spAutoFit/>
          </a:bodyPr>
          <a:lstStyle/>
          <a:p>
            <a:r>
              <a:rPr lang="en-US" dirty="0"/>
              <a:t>SUSPECT 3 KNOWN PROFILE:</a:t>
            </a:r>
          </a:p>
        </p:txBody>
      </p:sp>
      <p:sp>
        <p:nvSpPr>
          <p:cNvPr id="13" name="TextBox 12"/>
          <p:cNvSpPr txBox="1"/>
          <p:nvPr/>
        </p:nvSpPr>
        <p:spPr>
          <a:xfrm>
            <a:off x="2540000" y="1676400"/>
            <a:ext cx="3902928" cy="369332"/>
          </a:xfrm>
          <a:prstGeom prst="rect">
            <a:avLst/>
          </a:prstGeom>
          <a:noFill/>
        </p:spPr>
        <p:txBody>
          <a:bodyPr wrap="none" rtlCol="0">
            <a:spAutoFit/>
          </a:bodyPr>
          <a:lstStyle/>
          <a:p>
            <a:r>
              <a:rPr lang="en-US" b="1" u="sng" dirty="0"/>
              <a:t>KNOWN REFERENCE PROFILES</a:t>
            </a:r>
          </a:p>
        </p:txBody>
      </p:sp>
      <p:pic>
        <p:nvPicPr>
          <p:cNvPr id="14" name="Picture 2" descr="http://scielo.isciii.es/img/revistas/sm/v68n2/articulo2_figura6.jpg"/>
          <p:cNvPicPr>
            <a:picLocks noChangeAspect="1" noChangeArrowheads="1"/>
          </p:cNvPicPr>
          <p:nvPr/>
        </p:nvPicPr>
        <p:blipFill>
          <a:blip r:embed="rId4" cstate="print"/>
          <a:srcRect l="9924" t="16018" r="9160" b="66896"/>
          <a:stretch>
            <a:fillRect/>
          </a:stretch>
        </p:blipFill>
        <p:spPr bwMode="auto">
          <a:xfrm>
            <a:off x="0" y="2271622"/>
            <a:ext cx="9144000" cy="776378"/>
          </a:xfrm>
          <a:prstGeom prst="rect">
            <a:avLst/>
          </a:prstGeom>
          <a:noFill/>
        </p:spPr>
      </p:pic>
      <p:sp>
        <p:nvSpPr>
          <p:cNvPr id="15" name="TextBox 14"/>
          <p:cNvSpPr txBox="1"/>
          <p:nvPr/>
        </p:nvSpPr>
        <p:spPr>
          <a:xfrm>
            <a:off x="0" y="1981200"/>
            <a:ext cx="2977225" cy="369332"/>
          </a:xfrm>
          <a:prstGeom prst="rect">
            <a:avLst/>
          </a:prstGeom>
          <a:noFill/>
        </p:spPr>
        <p:txBody>
          <a:bodyPr wrap="none" rtlCol="0">
            <a:spAutoFit/>
          </a:bodyPr>
          <a:lstStyle/>
          <a:p>
            <a:r>
              <a:rPr lang="en-US" dirty="0"/>
              <a:t>VICTIM KNOWN PROFILE:</a:t>
            </a:r>
          </a:p>
        </p:txBody>
      </p:sp>
      <p:pic>
        <p:nvPicPr>
          <p:cNvPr id="2052" name="Picture 4" descr="http://amandaknoxcase.com/wp-content/uploads/2014/05/771.jpg"/>
          <p:cNvPicPr>
            <a:picLocks noChangeAspect="1" noChangeArrowheads="1"/>
          </p:cNvPicPr>
          <p:nvPr/>
        </p:nvPicPr>
        <p:blipFill>
          <a:blip r:embed="rId5" cstate="print"/>
          <a:srcRect l="14063" t="7818" r="19531" b="75244"/>
          <a:stretch>
            <a:fillRect/>
          </a:stretch>
        </p:blipFill>
        <p:spPr bwMode="auto">
          <a:xfrm>
            <a:off x="0" y="4485501"/>
            <a:ext cx="9144000" cy="786653"/>
          </a:xfrm>
          <a:prstGeom prst="rect">
            <a:avLst/>
          </a:prstGeom>
          <a:noFill/>
        </p:spPr>
      </p:pic>
      <p:sp>
        <p:nvSpPr>
          <p:cNvPr id="18" name="TextBox 17"/>
          <p:cNvSpPr txBox="1"/>
          <p:nvPr/>
        </p:nvSpPr>
        <p:spPr>
          <a:xfrm>
            <a:off x="1" y="4191000"/>
            <a:ext cx="3326680" cy="369332"/>
          </a:xfrm>
          <a:prstGeom prst="rect">
            <a:avLst/>
          </a:prstGeom>
          <a:noFill/>
        </p:spPr>
        <p:txBody>
          <a:bodyPr wrap="none" rtlCol="0">
            <a:spAutoFit/>
          </a:bodyPr>
          <a:lstStyle/>
          <a:p>
            <a:r>
              <a:rPr lang="en-US" dirty="0"/>
              <a:t>SUSPECT 2 KNOWN PROFILE:</a:t>
            </a:r>
          </a:p>
        </p:txBody>
      </p:sp>
    </p:spTree>
    <p:extLst>
      <p:ext uri="{BB962C8B-B14F-4D97-AF65-F5344CB8AC3E}">
        <p14:creationId xmlns:p14="http://schemas.microsoft.com/office/powerpoint/2010/main" val="97155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1440" tIns="45720" rIns="91440" bIns="45720"/>
          <a:lstStyle/>
          <a:p>
            <a:r>
              <a:rPr lang="en-US" dirty="0">
                <a:effectLst>
                  <a:outerShdw blurRad="38100" dist="38100" dir="2700000" algn="tl">
                    <a:srgbClr val="000000"/>
                  </a:outerShdw>
                </a:effectLst>
              </a:rPr>
              <a:t>Report</a:t>
            </a:r>
          </a:p>
        </p:txBody>
      </p:sp>
      <p:sp>
        <p:nvSpPr>
          <p:cNvPr id="24579" name="Rectangle 3"/>
          <p:cNvSpPr>
            <a:spLocks noGrp="1" noChangeArrowheads="1"/>
          </p:cNvSpPr>
          <p:nvPr>
            <p:ph idx="1"/>
          </p:nvPr>
        </p:nvSpPr>
        <p:spPr>
          <a:xfrm>
            <a:off x="457200" y="1600200"/>
            <a:ext cx="4419600" cy="4873752"/>
          </a:xfrm>
        </p:spPr>
        <p:txBody>
          <a:bodyPr lIns="91440" tIns="45720" rIns="91440" bIns="45720"/>
          <a:lstStyle/>
          <a:p>
            <a:pPr>
              <a:lnSpc>
                <a:spcPct val="80000"/>
              </a:lnSpc>
            </a:pPr>
            <a:r>
              <a:rPr lang="en-US" sz="1900" dirty="0">
                <a:effectLst>
                  <a:outerShdw blurRad="38100" dist="38100" dir="2700000" algn="tl">
                    <a:srgbClr val="000000"/>
                  </a:outerShdw>
                </a:effectLst>
              </a:rPr>
              <a:t>What were your group’s results for the evidence items???</a:t>
            </a:r>
          </a:p>
          <a:p>
            <a:pPr>
              <a:lnSpc>
                <a:spcPct val="80000"/>
              </a:lnSpc>
            </a:pPr>
            <a:endParaRPr lang="en-US" sz="1900" dirty="0">
              <a:effectLst>
                <a:outerShdw blurRad="38100" dist="38100" dir="2700000" algn="tl">
                  <a:srgbClr val="000000"/>
                </a:outerShdw>
              </a:effectLst>
            </a:endParaRPr>
          </a:p>
          <a:p>
            <a:pPr>
              <a:lnSpc>
                <a:spcPct val="80000"/>
              </a:lnSpc>
            </a:pPr>
            <a:r>
              <a:rPr lang="en-US" sz="1900" dirty="0">
                <a:effectLst>
                  <a:outerShdw blurRad="38100" dist="38100" dir="2700000" algn="tl">
                    <a:srgbClr val="000000"/>
                  </a:outerShdw>
                </a:effectLst>
              </a:rPr>
              <a:t>Which items could be tested for DNA??</a:t>
            </a:r>
          </a:p>
          <a:p>
            <a:pPr>
              <a:lnSpc>
                <a:spcPct val="80000"/>
              </a:lnSpc>
            </a:pPr>
            <a:endParaRPr lang="en-US" sz="1900" dirty="0">
              <a:effectLst>
                <a:outerShdw blurRad="38100" dist="38100" dir="2700000" algn="tl">
                  <a:srgbClr val="000000"/>
                </a:outerShdw>
              </a:effectLst>
            </a:endParaRPr>
          </a:p>
          <a:p>
            <a:pPr>
              <a:lnSpc>
                <a:spcPct val="80000"/>
              </a:lnSpc>
            </a:pPr>
            <a:r>
              <a:rPr lang="en-US" sz="1900" dirty="0">
                <a:effectLst>
                  <a:outerShdw blurRad="38100" dist="38100" dir="2700000" algn="tl">
                    <a:srgbClr val="000000"/>
                  </a:outerShdw>
                </a:effectLst>
              </a:rPr>
              <a:t>What were the DNA results?</a:t>
            </a:r>
          </a:p>
          <a:p>
            <a:pPr>
              <a:lnSpc>
                <a:spcPct val="80000"/>
              </a:lnSpc>
            </a:pPr>
            <a:endParaRPr lang="en-US" sz="1900" dirty="0">
              <a:effectLst>
                <a:outerShdw blurRad="38100" dist="38100" dir="2700000" algn="tl">
                  <a:srgbClr val="000000"/>
                </a:outerShdw>
              </a:effectLst>
            </a:endParaRPr>
          </a:p>
        </p:txBody>
      </p:sp>
      <p:pic>
        <p:nvPicPr>
          <p:cNvPr id="262148" name="Picture 5" descr="crime-scene-clean-up-8"/>
          <p:cNvPicPr>
            <a:picLocks noChangeAspect="1" noChangeArrowheads="1"/>
          </p:cNvPicPr>
          <p:nvPr/>
        </p:nvPicPr>
        <p:blipFill>
          <a:blip r:embed="rId3" cstate="print"/>
          <a:srcRect/>
          <a:stretch>
            <a:fillRect/>
          </a:stretch>
        </p:blipFill>
        <p:spPr bwMode="auto">
          <a:xfrm>
            <a:off x="4953000" y="1295400"/>
            <a:ext cx="3810000" cy="4695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1453AED-4185-0C42-32E3-E9D645D54D85}"/>
              </a:ext>
            </a:extLst>
          </p:cNvPr>
          <p:cNvSpPr>
            <a:spLocks noGrp="1" noChangeArrowheads="1"/>
          </p:cNvSpPr>
          <p:nvPr>
            <p:ph type="ctrTitle"/>
          </p:nvPr>
        </p:nvSpPr>
        <p:spPr/>
        <p:txBody>
          <a:bodyPr/>
          <a:lstStyle/>
          <a:p>
            <a:endParaRPr lang="en-US" altLang="en-US">
              <a:ea typeface="ＭＳ Ｐゴシック" panose="020B0600070205080204" pitchFamily="34" charset="-128"/>
            </a:endParaRPr>
          </a:p>
        </p:txBody>
      </p:sp>
      <p:sp>
        <p:nvSpPr>
          <p:cNvPr id="53251" name="Subtitle 2">
            <a:extLst>
              <a:ext uri="{FF2B5EF4-FFF2-40B4-BE49-F238E27FC236}">
                <a16:creationId xmlns:a16="http://schemas.microsoft.com/office/drawing/2014/main" id="{994A4F93-889B-F8D5-54D8-DB10C41D7962}"/>
              </a:ext>
            </a:extLst>
          </p:cNvPr>
          <p:cNvSpPr>
            <a:spLocks noGrp="1" noChangeArrowheads="1"/>
          </p:cNvSpPr>
          <p:nvPr>
            <p:ph type="subTitle" idx="1"/>
          </p:nvPr>
        </p:nvSpPr>
        <p:spPr/>
        <p:txBody>
          <a:bodyPr/>
          <a:lstStyle/>
          <a:p>
            <a:endParaRPr lang="en-US" altLang="en-US">
              <a:ea typeface="ＭＳ Ｐゴシック" panose="020B0600070205080204" pitchFamily="34" charset="-128"/>
            </a:endParaRPr>
          </a:p>
        </p:txBody>
      </p:sp>
      <p:pic>
        <p:nvPicPr>
          <p:cNvPr id="53252" name="Picture 4" descr="BIOLOGY.jpg">
            <a:hlinkClick r:id="rId3"/>
            <a:extLst>
              <a:ext uri="{FF2B5EF4-FFF2-40B4-BE49-F238E27FC236}">
                <a16:creationId xmlns:a16="http://schemas.microsoft.com/office/drawing/2014/main" id="{E2B22CC3-A920-556F-EF82-F38C61210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DNA Section Units</a:t>
            </a:r>
          </a:p>
        </p:txBody>
      </p:sp>
      <p:sp>
        <p:nvSpPr>
          <p:cNvPr id="238595" name="Rectangle 3"/>
          <p:cNvSpPr>
            <a:spLocks noGrp="1" noChangeArrowheads="1"/>
          </p:cNvSpPr>
          <p:nvPr>
            <p:ph idx="1"/>
          </p:nvPr>
        </p:nvSpPr>
        <p:spPr>
          <a:xfrm>
            <a:off x="1235075" y="1584325"/>
            <a:ext cx="3794125" cy="4956175"/>
          </a:xfrm>
        </p:spPr>
        <p:txBody>
          <a:bodyPr/>
          <a:lstStyle/>
          <a:p>
            <a:r>
              <a:rPr lang="en-US" sz="2100" dirty="0"/>
              <a:t>Casework</a:t>
            </a:r>
          </a:p>
          <a:p>
            <a:pPr lvl="1"/>
            <a:r>
              <a:rPr lang="en-US" sz="2000" dirty="0"/>
              <a:t>Serology and/or DNA testing on investigative and trial casework</a:t>
            </a:r>
          </a:p>
          <a:p>
            <a:pPr lvl="1"/>
            <a:endParaRPr lang="en-US" sz="2000" dirty="0"/>
          </a:p>
          <a:p>
            <a:r>
              <a:rPr lang="en-US" sz="2100" dirty="0"/>
              <a:t>Database</a:t>
            </a:r>
          </a:p>
          <a:p>
            <a:pPr lvl="1"/>
            <a:r>
              <a:rPr lang="en-US" sz="2000" dirty="0"/>
              <a:t>Collects and processes DNA samples collected from arrestees &amp; convicted offenders</a:t>
            </a:r>
          </a:p>
          <a:p>
            <a:pPr lvl="1">
              <a:buFontTx/>
              <a:buNone/>
            </a:pPr>
            <a:endParaRPr lang="en-US" sz="2000" dirty="0"/>
          </a:p>
          <a:p>
            <a:r>
              <a:rPr lang="en-US" sz="2100" dirty="0"/>
              <a:t>Technical</a:t>
            </a:r>
          </a:p>
          <a:p>
            <a:pPr lvl="1"/>
            <a:r>
              <a:rPr lang="en-US" sz="2000" dirty="0"/>
              <a:t>Research, validation, training, QA/QC</a:t>
            </a:r>
          </a:p>
        </p:txBody>
      </p:sp>
      <p:pic>
        <p:nvPicPr>
          <p:cNvPr id="238596" name="Picture 4" descr="bloodtest"/>
          <p:cNvPicPr>
            <a:picLocks noChangeAspect="1" noChangeArrowheads="1"/>
          </p:cNvPicPr>
          <p:nvPr/>
        </p:nvPicPr>
        <p:blipFill>
          <a:blip r:embed="rId2" cstate="print"/>
          <a:srcRect/>
          <a:stretch>
            <a:fillRect/>
          </a:stretch>
        </p:blipFill>
        <p:spPr bwMode="auto">
          <a:xfrm>
            <a:off x="5791200" y="1608137"/>
            <a:ext cx="1066800" cy="939800"/>
          </a:xfrm>
          <a:prstGeom prst="rect">
            <a:avLst/>
          </a:prstGeom>
          <a:noFill/>
        </p:spPr>
      </p:pic>
      <p:pic>
        <p:nvPicPr>
          <p:cNvPr id="238597" name="Picture 5" descr="salivatest"/>
          <p:cNvPicPr>
            <a:picLocks noChangeAspect="1" noChangeArrowheads="1"/>
          </p:cNvPicPr>
          <p:nvPr/>
        </p:nvPicPr>
        <p:blipFill>
          <a:blip r:embed="rId3" cstate="print"/>
          <a:srcRect/>
          <a:stretch>
            <a:fillRect/>
          </a:stretch>
        </p:blipFill>
        <p:spPr bwMode="auto">
          <a:xfrm>
            <a:off x="6853238" y="1608137"/>
            <a:ext cx="995362" cy="935038"/>
          </a:xfrm>
          <a:prstGeom prst="rect">
            <a:avLst/>
          </a:prstGeom>
          <a:noFill/>
        </p:spPr>
      </p:pic>
      <p:pic>
        <p:nvPicPr>
          <p:cNvPr id="238598" name="Picture 6" descr="sementest"/>
          <p:cNvPicPr>
            <a:picLocks noChangeAspect="1" noChangeArrowheads="1"/>
          </p:cNvPicPr>
          <p:nvPr/>
        </p:nvPicPr>
        <p:blipFill>
          <a:blip r:embed="rId4" cstate="print"/>
          <a:srcRect/>
          <a:stretch>
            <a:fillRect/>
          </a:stretch>
        </p:blipFill>
        <p:spPr bwMode="auto">
          <a:xfrm>
            <a:off x="5791200" y="2522537"/>
            <a:ext cx="1066800" cy="920750"/>
          </a:xfrm>
          <a:prstGeom prst="rect">
            <a:avLst/>
          </a:prstGeom>
          <a:noFill/>
        </p:spPr>
      </p:pic>
      <p:pic>
        <p:nvPicPr>
          <p:cNvPr id="238599" name="Picture 7" descr="urinetest"/>
          <p:cNvPicPr>
            <a:picLocks noChangeAspect="1" noChangeArrowheads="1"/>
          </p:cNvPicPr>
          <p:nvPr/>
        </p:nvPicPr>
        <p:blipFill>
          <a:blip r:embed="rId5" cstate="print"/>
          <a:srcRect/>
          <a:stretch>
            <a:fillRect/>
          </a:stretch>
        </p:blipFill>
        <p:spPr bwMode="auto">
          <a:xfrm>
            <a:off x="6858000" y="2528887"/>
            <a:ext cx="996950" cy="920750"/>
          </a:xfrm>
          <a:prstGeom prst="rect">
            <a:avLst/>
          </a:prstGeom>
          <a:noFill/>
        </p:spPr>
      </p:pic>
      <p:pic>
        <p:nvPicPr>
          <p:cNvPr id="238600" name="Picture 8" descr="dna%20profile%20pic%20A"/>
          <p:cNvPicPr>
            <a:picLocks noChangeAspect="1" noChangeArrowheads="1"/>
          </p:cNvPicPr>
          <p:nvPr/>
        </p:nvPicPr>
        <p:blipFill>
          <a:blip r:embed="rId6" cstate="print"/>
          <a:srcRect l="2696" t="2733" r="1305" b="26366"/>
          <a:stretch>
            <a:fillRect/>
          </a:stretch>
        </p:blipFill>
        <p:spPr bwMode="auto">
          <a:xfrm>
            <a:off x="5029200" y="3525837"/>
            <a:ext cx="3657600" cy="31797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133600" y="100013"/>
            <a:ext cx="6934200" cy="661987"/>
          </a:xfrm>
        </p:spPr>
        <p:txBody>
          <a:bodyPr/>
          <a:lstStyle/>
          <a:p>
            <a:pPr eaLnBrk="1" hangingPunct="1"/>
            <a:r>
              <a:rPr lang="en-US" sz="3200" dirty="0"/>
              <a:t>Steps in Forensic DNA Analysis</a:t>
            </a:r>
          </a:p>
        </p:txBody>
      </p:sp>
      <p:grpSp>
        <p:nvGrpSpPr>
          <p:cNvPr id="2" name="Group 3"/>
          <p:cNvGrpSpPr>
            <a:grpSpLocks/>
          </p:cNvGrpSpPr>
          <p:nvPr/>
        </p:nvGrpSpPr>
        <p:grpSpPr bwMode="auto">
          <a:xfrm>
            <a:off x="5657850" y="1169988"/>
            <a:ext cx="1352550" cy="2008187"/>
            <a:chOff x="2763" y="737"/>
            <a:chExt cx="900" cy="1370"/>
          </a:xfrm>
        </p:grpSpPr>
        <p:pic>
          <p:nvPicPr>
            <p:cNvPr id="46132" name="Picture 4" descr="DSC00546"/>
            <p:cNvPicPr>
              <a:picLocks noChangeAspect="1" noChangeArrowheads="1"/>
            </p:cNvPicPr>
            <p:nvPr/>
          </p:nvPicPr>
          <p:blipFill>
            <a:blip r:embed="rId2" cstate="print">
              <a:lum bright="20000"/>
            </a:blip>
            <a:srcRect l="13750" r="28751"/>
            <a:stretch>
              <a:fillRect/>
            </a:stretch>
          </p:blipFill>
          <p:spPr bwMode="auto">
            <a:xfrm>
              <a:off x="2845" y="737"/>
              <a:ext cx="704" cy="919"/>
            </a:xfrm>
            <a:prstGeom prst="rect">
              <a:avLst/>
            </a:prstGeom>
            <a:noFill/>
            <a:ln w="9525">
              <a:noFill/>
              <a:miter lim="800000"/>
              <a:headEnd/>
              <a:tailEnd/>
            </a:ln>
          </p:spPr>
        </p:pic>
        <p:sp>
          <p:nvSpPr>
            <p:cNvPr id="23557" name="Text Box 5"/>
            <p:cNvSpPr txBox="1">
              <a:spLocks noChangeArrowheads="1"/>
            </p:cNvSpPr>
            <p:nvPr/>
          </p:nvSpPr>
          <p:spPr bwMode="auto">
            <a:xfrm>
              <a:off x="2763" y="1628"/>
              <a:ext cx="900" cy="479"/>
            </a:xfrm>
            <a:prstGeom prst="rect">
              <a:avLst/>
            </a:prstGeom>
            <a:noFill/>
            <a:ln>
              <a:noFill/>
            </a:ln>
            <a:effectLst/>
          </p:spPr>
          <p:txBody>
            <a:bodyPr>
              <a:spAutoFit/>
            </a:bodyPr>
            <a:lstStyle/>
            <a:p>
              <a:pPr algn="ctr">
                <a:spcBef>
                  <a:spcPct val="50000"/>
                </a:spcBef>
                <a:defRPr/>
              </a:pPr>
              <a:r>
                <a:rPr lang="en-US" sz="2000" u="sng" dirty="0">
                  <a:latin typeface="Arial" charset="0"/>
                  <a:ea typeface="+mn-ea"/>
                </a:rPr>
                <a:t>2. DNA Extraction</a:t>
              </a:r>
            </a:p>
          </p:txBody>
        </p:sp>
      </p:grpSp>
      <p:grpSp>
        <p:nvGrpSpPr>
          <p:cNvPr id="3" name="Group 6"/>
          <p:cNvGrpSpPr>
            <a:grpSpLocks/>
          </p:cNvGrpSpPr>
          <p:nvPr/>
        </p:nvGrpSpPr>
        <p:grpSpPr bwMode="auto">
          <a:xfrm>
            <a:off x="5410200" y="3276600"/>
            <a:ext cx="3352800" cy="1066800"/>
            <a:chOff x="1779" y="2302"/>
            <a:chExt cx="2323" cy="833"/>
          </a:xfrm>
        </p:grpSpPr>
        <p:sp>
          <p:nvSpPr>
            <p:cNvPr id="23559" name="Rectangle 7"/>
            <p:cNvSpPr>
              <a:spLocks noChangeArrowheads="1"/>
            </p:cNvSpPr>
            <p:nvPr/>
          </p:nvSpPr>
          <p:spPr bwMode="auto">
            <a:xfrm>
              <a:off x="1779" y="2847"/>
              <a:ext cx="2323" cy="288"/>
            </a:xfrm>
            <a:prstGeom prst="rect">
              <a:avLst/>
            </a:prstGeom>
            <a:noFill/>
            <a:ln>
              <a:noFill/>
            </a:ln>
            <a:effectLst/>
          </p:spPr>
          <p:txBody>
            <a:bodyPr>
              <a:spAutoFit/>
            </a:bodyPr>
            <a:lstStyle/>
            <a:p>
              <a:pPr algn="ctr">
                <a:defRPr/>
              </a:pPr>
              <a:r>
                <a:rPr lang="en-US" sz="1800" u="sng" dirty="0">
                  <a:latin typeface="Arial" charset="0"/>
                  <a:ea typeface="+mn-ea"/>
                </a:rPr>
                <a:t>4. Multiplex PCR Amplification</a:t>
              </a:r>
            </a:p>
          </p:txBody>
        </p:sp>
        <p:pic>
          <p:nvPicPr>
            <p:cNvPr id="46131" name="Picture 8" descr="DSC00542"/>
            <p:cNvPicPr>
              <a:picLocks noChangeAspect="1" noChangeArrowheads="1"/>
            </p:cNvPicPr>
            <p:nvPr/>
          </p:nvPicPr>
          <p:blipFill>
            <a:blip r:embed="rId3" cstate="print">
              <a:lum bright="20000"/>
            </a:blip>
            <a:srcRect t="55000" r="6250" b="10001"/>
            <a:stretch>
              <a:fillRect/>
            </a:stretch>
          </p:blipFill>
          <p:spPr bwMode="auto">
            <a:xfrm>
              <a:off x="2075" y="2302"/>
              <a:ext cx="1641" cy="460"/>
            </a:xfrm>
            <a:prstGeom prst="rect">
              <a:avLst/>
            </a:prstGeom>
            <a:noFill/>
            <a:ln w="9525">
              <a:noFill/>
              <a:miter lim="800000"/>
              <a:headEnd/>
              <a:tailEnd/>
            </a:ln>
          </p:spPr>
        </p:pic>
      </p:grpSp>
      <p:grpSp>
        <p:nvGrpSpPr>
          <p:cNvPr id="4" name="Group 9"/>
          <p:cNvGrpSpPr>
            <a:grpSpLocks/>
          </p:cNvGrpSpPr>
          <p:nvPr/>
        </p:nvGrpSpPr>
        <p:grpSpPr bwMode="auto">
          <a:xfrm>
            <a:off x="5722938" y="5791200"/>
            <a:ext cx="3349625" cy="933450"/>
            <a:chOff x="2251" y="3968"/>
            <a:chExt cx="2110" cy="588"/>
          </a:xfrm>
        </p:grpSpPr>
        <p:sp>
          <p:nvSpPr>
            <p:cNvPr id="23562" name="Text Box 10"/>
            <p:cNvSpPr txBox="1">
              <a:spLocks noChangeArrowheads="1"/>
            </p:cNvSpPr>
            <p:nvPr/>
          </p:nvSpPr>
          <p:spPr bwMode="auto">
            <a:xfrm>
              <a:off x="2251" y="3968"/>
              <a:ext cx="1963" cy="192"/>
            </a:xfrm>
            <a:prstGeom prst="rect">
              <a:avLst/>
            </a:prstGeom>
            <a:noFill/>
            <a:ln>
              <a:noFill/>
            </a:ln>
            <a:effectLst/>
          </p:spPr>
          <p:txBody>
            <a:bodyPr wrap="none">
              <a:spAutoFit/>
            </a:bodyPr>
            <a:lstStyle/>
            <a:p>
              <a:pPr>
                <a:defRPr/>
              </a:pPr>
              <a:r>
                <a:rPr lang="en-US" sz="1400" dirty="0">
                  <a:latin typeface="Arial" charset="0"/>
                  <a:ea typeface="+mn-ea"/>
                </a:rPr>
                <a:t>Male: 13,14-15,16-12,13-10,13-15,16</a:t>
              </a:r>
            </a:p>
          </p:txBody>
        </p:sp>
        <p:sp>
          <p:nvSpPr>
            <p:cNvPr id="23563" name="Rectangle 11"/>
            <p:cNvSpPr>
              <a:spLocks noChangeArrowheads="1"/>
            </p:cNvSpPr>
            <p:nvPr/>
          </p:nvSpPr>
          <p:spPr bwMode="auto">
            <a:xfrm>
              <a:off x="2305" y="4304"/>
              <a:ext cx="2056" cy="252"/>
            </a:xfrm>
            <a:prstGeom prst="rect">
              <a:avLst/>
            </a:prstGeom>
            <a:noFill/>
            <a:ln>
              <a:noFill/>
            </a:ln>
            <a:effectLst/>
          </p:spPr>
          <p:txBody>
            <a:bodyPr wrap="none">
              <a:spAutoFit/>
            </a:bodyPr>
            <a:lstStyle/>
            <a:p>
              <a:pPr>
                <a:defRPr/>
              </a:pPr>
              <a:r>
                <a:rPr lang="en-US" sz="2000" u="sng" dirty="0">
                  <a:latin typeface="Arial" charset="0"/>
                  <a:ea typeface="+mn-ea"/>
                </a:rPr>
                <a:t>6. Interpretation of Results</a:t>
              </a:r>
            </a:p>
          </p:txBody>
        </p:sp>
      </p:grpSp>
      <p:grpSp>
        <p:nvGrpSpPr>
          <p:cNvPr id="5" name="Group 12"/>
          <p:cNvGrpSpPr>
            <a:grpSpLocks/>
          </p:cNvGrpSpPr>
          <p:nvPr/>
        </p:nvGrpSpPr>
        <p:grpSpPr bwMode="auto">
          <a:xfrm>
            <a:off x="2438400" y="1225550"/>
            <a:ext cx="2438400" cy="1825625"/>
            <a:chOff x="1895" y="720"/>
            <a:chExt cx="1760" cy="1411"/>
          </a:xfrm>
        </p:grpSpPr>
        <p:pic>
          <p:nvPicPr>
            <p:cNvPr id="46123" name="Picture 13"/>
            <p:cNvPicPr>
              <a:picLocks noChangeAspect="1" noChangeArrowheads="1"/>
            </p:cNvPicPr>
            <p:nvPr/>
          </p:nvPicPr>
          <p:blipFill>
            <a:blip r:embed="rId4" cstate="print"/>
            <a:srcRect/>
            <a:stretch>
              <a:fillRect/>
            </a:stretch>
          </p:blipFill>
          <p:spPr bwMode="auto">
            <a:xfrm>
              <a:off x="2035" y="799"/>
              <a:ext cx="671" cy="690"/>
            </a:xfrm>
            <a:prstGeom prst="rect">
              <a:avLst/>
            </a:prstGeom>
            <a:noFill/>
            <a:ln w="9525">
              <a:noFill/>
              <a:miter lim="800000"/>
              <a:headEnd/>
              <a:tailEnd/>
            </a:ln>
          </p:spPr>
        </p:pic>
        <p:sp>
          <p:nvSpPr>
            <p:cNvPr id="23566" name="Text Box 14"/>
            <p:cNvSpPr txBox="1">
              <a:spLocks noChangeArrowheads="1"/>
            </p:cNvSpPr>
            <p:nvPr/>
          </p:nvSpPr>
          <p:spPr bwMode="auto">
            <a:xfrm>
              <a:off x="1895" y="1632"/>
              <a:ext cx="1760" cy="499"/>
            </a:xfrm>
            <a:prstGeom prst="rect">
              <a:avLst/>
            </a:prstGeom>
            <a:noFill/>
            <a:ln>
              <a:noFill/>
            </a:ln>
            <a:effectLst/>
          </p:spPr>
          <p:txBody>
            <a:bodyPr>
              <a:spAutoFit/>
            </a:bodyPr>
            <a:lstStyle/>
            <a:p>
              <a:pPr algn="ctr">
                <a:spcBef>
                  <a:spcPct val="50000"/>
                </a:spcBef>
                <a:defRPr/>
              </a:pPr>
              <a:r>
                <a:rPr lang="en-US" sz="1800" u="sng" dirty="0">
                  <a:latin typeface="Arial" charset="0"/>
                  <a:ea typeface="+mn-ea"/>
                </a:rPr>
                <a:t>1. Sample Collection &amp; Storage</a:t>
              </a:r>
            </a:p>
          </p:txBody>
        </p:sp>
        <p:graphicFrame>
          <p:nvGraphicFramePr>
            <p:cNvPr id="46125" name="Object 15"/>
            <p:cNvGraphicFramePr>
              <a:graphicFrameLocks noChangeAspect="1"/>
            </p:cNvGraphicFramePr>
            <p:nvPr/>
          </p:nvGraphicFramePr>
          <p:xfrm>
            <a:off x="2766" y="720"/>
            <a:ext cx="738" cy="776"/>
          </p:xfrm>
          <a:graphic>
            <a:graphicData uri="http://schemas.openxmlformats.org/presentationml/2006/ole">
              <mc:AlternateContent xmlns:mc="http://schemas.openxmlformats.org/markup-compatibility/2006">
                <mc:Choice xmlns:v="urn:schemas-microsoft-com:vml" Requires="v">
                  <p:oleObj name="Bitmap Image" r:id="rId5" imgW="5047619" imgH="2247619" progId="Paint.Picture">
                    <p:embed/>
                  </p:oleObj>
                </mc:Choice>
                <mc:Fallback>
                  <p:oleObj name="Bitmap Image" r:id="rId5" imgW="5047619" imgH="2247619" progId="Paint.Picture">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l="65216" r="906" b="20341"/>
                        <a:stretch>
                          <a:fillRect/>
                        </a:stretch>
                      </p:blipFill>
                      <p:spPr bwMode="auto">
                        <a:xfrm>
                          <a:off x="2766" y="720"/>
                          <a:ext cx="738" cy="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68" name="Rectangle 16"/>
            <p:cNvSpPr>
              <a:spLocks noChangeArrowheads="1"/>
            </p:cNvSpPr>
            <p:nvPr/>
          </p:nvSpPr>
          <p:spPr bwMode="auto">
            <a:xfrm>
              <a:off x="2723" y="1488"/>
              <a:ext cx="853" cy="234"/>
            </a:xfrm>
            <a:prstGeom prst="rect">
              <a:avLst/>
            </a:prstGeom>
            <a:noFill/>
            <a:ln>
              <a:noFill/>
            </a:ln>
            <a:effectLst/>
          </p:spPr>
          <p:txBody>
            <a:bodyPr wrap="none">
              <a:spAutoFit/>
            </a:bodyPr>
            <a:lstStyle/>
            <a:p>
              <a:pPr>
                <a:defRPr/>
              </a:pPr>
              <a:r>
                <a:rPr lang="en-US" sz="1400">
                  <a:latin typeface="Arial" charset="0"/>
                  <a:ea typeface="+mn-ea"/>
                </a:rPr>
                <a:t>Buccal swab</a:t>
              </a:r>
            </a:p>
          </p:txBody>
        </p:sp>
        <p:sp>
          <p:nvSpPr>
            <p:cNvPr id="23569" name="Rectangle 17"/>
            <p:cNvSpPr>
              <a:spLocks noChangeArrowheads="1"/>
            </p:cNvSpPr>
            <p:nvPr/>
          </p:nvSpPr>
          <p:spPr bwMode="auto">
            <a:xfrm>
              <a:off x="2005" y="1488"/>
              <a:ext cx="788" cy="234"/>
            </a:xfrm>
            <a:prstGeom prst="rect">
              <a:avLst/>
            </a:prstGeom>
            <a:noFill/>
            <a:ln>
              <a:noFill/>
            </a:ln>
            <a:effectLst/>
          </p:spPr>
          <p:txBody>
            <a:bodyPr wrap="none">
              <a:spAutoFit/>
            </a:bodyPr>
            <a:lstStyle/>
            <a:p>
              <a:pPr>
                <a:defRPr/>
              </a:pPr>
              <a:r>
                <a:rPr lang="en-US" sz="1400">
                  <a:latin typeface="Arial" charset="0"/>
                  <a:ea typeface="+mn-ea"/>
                </a:rPr>
                <a:t>Blood Stain</a:t>
              </a:r>
            </a:p>
          </p:txBody>
        </p:sp>
      </p:grpSp>
      <p:grpSp>
        <p:nvGrpSpPr>
          <p:cNvPr id="6" name="Group 18"/>
          <p:cNvGrpSpPr>
            <a:grpSpLocks/>
          </p:cNvGrpSpPr>
          <p:nvPr/>
        </p:nvGrpSpPr>
        <p:grpSpPr bwMode="auto">
          <a:xfrm>
            <a:off x="6934200" y="993775"/>
            <a:ext cx="1722438" cy="2206625"/>
            <a:chOff x="4560" y="566"/>
            <a:chExt cx="1270" cy="1563"/>
          </a:xfrm>
        </p:grpSpPr>
        <p:graphicFrame>
          <p:nvGraphicFramePr>
            <p:cNvPr id="46112" name="Object 19"/>
            <p:cNvGraphicFramePr>
              <a:graphicFrameLocks noChangeAspect="1"/>
            </p:cNvGraphicFramePr>
            <p:nvPr/>
          </p:nvGraphicFramePr>
          <p:xfrm>
            <a:off x="4902" y="712"/>
            <a:ext cx="474" cy="920"/>
          </p:xfrm>
          <a:graphic>
            <a:graphicData uri="http://schemas.openxmlformats.org/presentationml/2006/ole">
              <mc:AlternateContent xmlns:mc="http://schemas.openxmlformats.org/markup-compatibility/2006">
                <mc:Choice xmlns:v="urn:schemas-microsoft-com:vml" Requires="v">
                  <p:oleObj name="Image Document" r:id="rId7" imgW="6258697" imgH="3645243" progId="Imaging.Document">
                    <p:embed/>
                  </p:oleObj>
                </mc:Choice>
                <mc:Fallback>
                  <p:oleObj name="Image Document" r:id="rId7" imgW="6258697" imgH="3645243" progId="Imaging.Document">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r="68353"/>
                        <a:stretch>
                          <a:fillRect/>
                        </a:stretch>
                      </p:blipFill>
                      <p:spPr bwMode="auto">
                        <a:xfrm>
                          <a:off x="4902" y="712"/>
                          <a:ext cx="474" cy="92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72" name="Text Box 20"/>
            <p:cNvSpPr txBox="1">
              <a:spLocks noChangeArrowheads="1"/>
            </p:cNvSpPr>
            <p:nvPr/>
          </p:nvSpPr>
          <p:spPr bwMode="auto">
            <a:xfrm>
              <a:off x="4560" y="1632"/>
              <a:ext cx="1153" cy="497"/>
            </a:xfrm>
            <a:prstGeom prst="rect">
              <a:avLst/>
            </a:prstGeom>
            <a:noFill/>
            <a:ln>
              <a:noFill/>
            </a:ln>
            <a:effectLst/>
          </p:spPr>
          <p:txBody>
            <a:bodyPr>
              <a:spAutoFit/>
            </a:bodyPr>
            <a:lstStyle/>
            <a:p>
              <a:pPr algn="ctr">
                <a:spcBef>
                  <a:spcPct val="50000"/>
                </a:spcBef>
                <a:defRPr/>
              </a:pPr>
              <a:r>
                <a:rPr lang="en-US" sz="2000" u="sng" dirty="0">
                  <a:latin typeface="Arial" charset="0"/>
                  <a:ea typeface="+mn-ea"/>
                </a:rPr>
                <a:t>3. DNA Quantitation</a:t>
              </a:r>
            </a:p>
          </p:txBody>
        </p:sp>
        <p:sp>
          <p:nvSpPr>
            <p:cNvPr id="23573" name="Rectangle 21"/>
            <p:cNvSpPr>
              <a:spLocks noChangeArrowheads="1"/>
            </p:cNvSpPr>
            <p:nvPr/>
          </p:nvSpPr>
          <p:spPr bwMode="auto">
            <a:xfrm>
              <a:off x="4944" y="566"/>
              <a:ext cx="482" cy="173"/>
            </a:xfrm>
            <a:prstGeom prst="rect">
              <a:avLst/>
            </a:prstGeom>
            <a:noFill/>
            <a:ln>
              <a:noFill/>
            </a:ln>
            <a:effectLst/>
          </p:spPr>
          <p:txBody>
            <a:bodyPr wrap="none">
              <a:spAutoFit/>
            </a:bodyPr>
            <a:lstStyle/>
            <a:p>
              <a:pPr>
                <a:defRPr/>
              </a:pPr>
              <a:r>
                <a:rPr lang="en-US" sz="1000">
                  <a:latin typeface="Arial" charset="0"/>
                  <a:ea typeface="+mn-ea"/>
                </a:rPr>
                <a:t>Slot Blot</a:t>
              </a:r>
            </a:p>
          </p:txBody>
        </p:sp>
        <p:sp>
          <p:nvSpPr>
            <p:cNvPr id="23574" name="Text Box 22"/>
            <p:cNvSpPr txBox="1">
              <a:spLocks noChangeArrowheads="1"/>
            </p:cNvSpPr>
            <p:nvPr/>
          </p:nvSpPr>
          <p:spPr bwMode="auto">
            <a:xfrm>
              <a:off x="5366" y="662"/>
              <a:ext cx="316" cy="173"/>
            </a:xfrm>
            <a:prstGeom prst="rect">
              <a:avLst/>
            </a:prstGeom>
            <a:noFill/>
            <a:ln>
              <a:noFill/>
            </a:ln>
            <a:effectLst/>
          </p:spPr>
          <p:txBody>
            <a:bodyPr wrap="none">
              <a:spAutoFit/>
            </a:bodyPr>
            <a:lstStyle/>
            <a:p>
              <a:pPr>
                <a:defRPr/>
              </a:pPr>
              <a:r>
                <a:rPr lang="en-US" sz="1000">
                  <a:latin typeface="Arial" charset="0"/>
                  <a:ea typeface="+mn-ea"/>
                </a:rPr>
                <a:t>1 ng</a:t>
              </a:r>
            </a:p>
          </p:txBody>
        </p:sp>
        <p:sp>
          <p:nvSpPr>
            <p:cNvPr id="23575" name="Text Box 23"/>
            <p:cNvSpPr txBox="1">
              <a:spLocks noChangeArrowheads="1"/>
            </p:cNvSpPr>
            <p:nvPr/>
          </p:nvSpPr>
          <p:spPr bwMode="auto">
            <a:xfrm>
              <a:off x="5376" y="806"/>
              <a:ext cx="393" cy="173"/>
            </a:xfrm>
            <a:prstGeom prst="rect">
              <a:avLst/>
            </a:prstGeom>
            <a:noFill/>
            <a:ln>
              <a:noFill/>
            </a:ln>
            <a:effectLst/>
          </p:spPr>
          <p:txBody>
            <a:bodyPr wrap="none">
              <a:spAutoFit/>
            </a:bodyPr>
            <a:lstStyle/>
            <a:p>
              <a:pPr>
                <a:defRPr/>
              </a:pPr>
              <a:r>
                <a:rPr lang="en-US" sz="1000">
                  <a:latin typeface="Arial" charset="0"/>
                  <a:ea typeface="+mn-ea"/>
                </a:rPr>
                <a:t>0.3 ng</a:t>
              </a:r>
            </a:p>
          </p:txBody>
        </p:sp>
        <p:sp>
          <p:nvSpPr>
            <p:cNvPr id="23576" name="Text Box 24"/>
            <p:cNvSpPr txBox="1">
              <a:spLocks noChangeArrowheads="1"/>
            </p:cNvSpPr>
            <p:nvPr/>
          </p:nvSpPr>
          <p:spPr bwMode="auto">
            <a:xfrm>
              <a:off x="5376" y="1552"/>
              <a:ext cx="316" cy="173"/>
            </a:xfrm>
            <a:prstGeom prst="rect">
              <a:avLst/>
            </a:prstGeom>
            <a:noFill/>
            <a:ln>
              <a:noFill/>
            </a:ln>
            <a:effectLst/>
          </p:spPr>
          <p:txBody>
            <a:bodyPr wrap="none">
              <a:spAutoFit/>
            </a:bodyPr>
            <a:lstStyle/>
            <a:p>
              <a:pPr>
                <a:defRPr/>
              </a:pPr>
              <a:r>
                <a:rPr lang="en-US" sz="1000">
                  <a:latin typeface="Arial" charset="0"/>
                  <a:ea typeface="+mn-ea"/>
                </a:rPr>
                <a:t>1 ng</a:t>
              </a:r>
            </a:p>
          </p:txBody>
        </p:sp>
        <p:sp>
          <p:nvSpPr>
            <p:cNvPr id="23577" name="Text Box 25"/>
            <p:cNvSpPr txBox="1">
              <a:spLocks noChangeArrowheads="1"/>
            </p:cNvSpPr>
            <p:nvPr/>
          </p:nvSpPr>
          <p:spPr bwMode="auto">
            <a:xfrm>
              <a:off x="5362" y="1408"/>
              <a:ext cx="316" cy="173"/>
            </a:xfrm>
            <a:prstGeom prst="rect">
              <a:avLst/>
            </a:prstGeom>
            <a:noFill/>
            <a:ln>
              <a:noFill/>
            </a:ln>
            <a:effectLst/>
          </p:spPr>
          <p:txBody>
            <a:bodyPr wrap="none">
              <a:spAutoFit/>
            </a:bodyPr>
            <a:lstStyle/>
            <a:p>
              <a:pPr>
                <a:defRPr/>
              </a:pPr>
              <a:r>
                <a:rPr lang="en-US" sz="1000">
                  <a:latin typeface="Arial" charset="0"/>
                  <a:ea typeface="+mn-ea"/>
                </a:rPr>
                <a:t>1 ng</a:t>
              </a:r>
            </a:p>
          </p:txBody>
        </p:sp>
        <p:sp>
          <p:nvSpPr>
            <p:cNvPr id="23578" name="Text Box 26"/>
            <p:cNvSpPr txBox="1">
              <a:spLocks noChangeArrowheads="1"/>
            </p:cNvSpPr>
            <p:nvPr/>
          </p:nvSpPr>
          <p:spPr bwMode="auto">
            <a:xfrm>
              <a:off x="5362" y="1283"/>
              <a:ext cx="393" cy="172"/>
            </a:xfrm>
            <a:prstGeom prst="rect">
              <a:avLst/>
            </a:prstGeom>
            <a:noFill/>
            <a:ln>
              <a:noFill/>
            </a:ln>
            <a:effectLst/>
          </p:spPr>
          <p:txBody>
            <a:bodyPr wrap="none">
              <a:spAutoFit/>
            </a:bodyPr>
            <a:lstStyle/>
            <a:p>
              <a:pPr>
                <a:defRPr/>
              </a:pPr>
              <a:r>
                <a:rPr lang="en-US" sz="1000">
                  <a:latin typeface="Arial" charset="0"/>
                  <a:ea typeface="+mn-ea"/>
                </a:rPr>
                <a:t>0.7 ng</a:t>
              </a:r>
            </a:p>
          </p:txBody>
        </p:sp>
        <p:sp>
          <p:nvSpPr>
            <p:cNvPr id="23579" name="Text Box 27"/>
            <p:cNvSpPr txBox="1">
              <a:spLocks noChangeArrowheads="1"/>
            </p:cNvSpPr>
            <p:nvPr/>
          </p:nvSpPr>
          <p:spPr bwMode="auto">
            <a:xfrm>
              <a:off x="5362" y="1168"/>
              <a:ext cx="393" cy="173"/>
            </a:xfrm>
            <a:prstGeom prst="rect">
              <a:avLst/>
            </a:prstGeom>
            <a:noFill/>
            <a:ln>
              <a:noFill/>
            </a:ln>
            <a:effectLst/>
          </p:spPr>
          <p:txBody>
            <a:bodyPr wrap="none">
              <a:spAutoFit/>
            </a:bodyPr>
            <a:lstStyle/>
            <a:p>
              <a:pPr>
                <a:defRPr/>
              </a:pPr>
              <a:r>
                <a:rPr lang="en-US" sz="1000">
                  <a:latin typeface="Arial" charset="0"/>
                  <a:ea typeface="+mn-ea"/>
                </a:rPr>
                <a:t>0.5 ng</a:t>
              </a:r>
            </a:p>
          </p:txBody>
        </p:sp>
        <p:sp>
          <p:nvSpPr>
            <p:cNvPr id="23580" name="Text Box 28"/>
            <p:cNvSpPr txBox="1">
              <a:spLocks noChangeArrowheads="1"/>
            </p:cNvSpPr>
            <p:nvPr/>
          </p:nvSpPr>
          <p:spPr bwMode="auto">
            <a:xfrm>
              <a:off x="5376" y="1042"/>
              <a:ext cx="393" cy="173"/>
            </a:xfrm>
            <a:prstGeom prst="rect">
              <a:avLst/>
            </a:prstGeom>
            <a:noFill/>
            <a:ln>
              <a:noFill/>
            </a:ln>
            <a:effectLst/>
          </p:spPr>
          <p:txBody>
            <a:bodyPr wrap="none">
              <a:spAutoFit/>
            </a:bodyPr>
            <a:lstStyle/>
            <a:p>
              <a:pPr>
                <a:defRPr/>
              </a:pPr>
              <a:r>
                <a:rPr lang="en-US" sz="1000">
                  <a:latin typeface="Arial" charset="0"/>
                  <a:ea typeface="+mn-ea"/>
                </a:rPr>
                <a:t>0.5 ng</a:t>
              </a:r>
            </a:p>
          </p:txBody>
        </p:sp>
        <p:sp>
          <p:nvSpPr>
            <p:cNvPr id="23581" name="Text Box 29"/>
            <p:cNvSpPr txBox="1">
              <a:spLocks noChangeArrowheads="1"/>
            </p:cNvSpPr>
            <p:nvPr/>
          </p:nvSpPr>
          <p:spPr bwMode="auto">
            <a:xfrm>
              <a:off x="5351" y="912"/>
              <a:ext cx="479" cy="173"/>
            </a:xfrm>
            <a:prstGeom prst="rect">
              <a:avLst/>
            </a:prstGeom>
            <a:noFill/>
            <a:ln>
              <a:noFill/>
            </a:ln>
            <a:effectLst/>
          </p:spPr>
          <p:txBody>
            <a:bodyPr wrap="none">
              <a:spAutoFit/>
            </a:bodyPr>
            <a:lstStyle/>
            <a:p>
              <a:pPr>
                <a:defRPr/>
              </a:pPr>
              <a:r>
                <a:rPr lang="en-US" sz="1000">
                  <a:latin typeface="Arial" charset="0"/>
                  <a:ea typeface="+mn-ea"/>
                </a:rPr>
                <a:t>No DNA</a:t>
              </a:r>
            </a:p>
          </p:txBody>
        </p:sp>
      </p:grpSp>
      <p:sp>
        <p:nvSpPr>
          <p:cNvPr id="23582" name="Text Box 30"/>
          <p:cNvSpPr txBox="1">
            <a:spLocks noChangeArrowheads="1"/>
          </p:cNvSpPr>
          <p:nvPr/>
        </p:nvSpPr>
        <p:spPr bwMode="auto">
          <a:xfrm>
            <a:off x="2374900" y="695325"/>
            <a:ext cx="5273675" cy="369888"/>
          </a:xfrm>
          <a:prstGeom prst="rect">
            <a:avLst/>
          </a:prstGeom>
          <a:noFill/>
          <a:ln>
            <a:noFill/>
          </a:ln>
          <a:effectLst/>
        </p:spPr>
        <p:txBody>
          <a:bodyPr wrap="none">
            <a:spAutoFit/>
          </a:bodyPr>
          <a:lstStyle/>
          <a:p>
            <a:pPr>
              <a:defRPr/>
            </a:pPr>
            <a:r>
              <a:rPr lang="en-US" sz="1800" i="1" dirty="0">
                <a:solidFill>
                  <a:srgbClr val="0000FF"/>
                </a:solidFill>
                <a:latin typeface="Arial" charset="0"/>
                <a:ea typeface="+mn-ea"/>
              </a:rPr>
              <a:t>Usually 1-2 day process (a minimum of ~5 hours)</a:t>
            </a:r>
          </a:p>
        </p:txBody>
      </p:sp>
      <p:sp>
        <p:nvSpPr>
          <p:cNvPr id="23583" name="Rectangle 31"/>
          <p:cNvSpPr>
            <a:spLocks noChangeArrowheads="1"/>
          </p:cNvSpPr>
          <p:nvPr/>
        </p:nvSpPr>
        <p:spPr bwMode="auto">
          <a:xfrm>
            <a:off x="2362200" y="3721100"/>
            <a:ext cx="2971800" cy="1155700"/>
          </a:xfrm>
          <a:prstGeom prst="rect">
            <a:avLst/>
          </a:prstGeom>
          <a:noFill/>
          <a:ln>
            <a:noFill/>
          </a:ln>
          <a:effectLst/>
        </p:spPr>
        <p:txBody>
          <a:bodyPr>
            <a:spAutoFit/>
          </a:bodyPr>
          <a:lstStyle/>
          <a:p>
            <a:pPr algn="ctr">
              <a:defRPr/>
            </a:pPr>
            <a:r>
              <a:rPr lang="en-US" sz="1400" b="1" dirty="0">
                <a:solidFill>
                  <a:srgbClr val="FF0000"/>
                </a:solidFill>
                <a:latin typeface="Arial" charset="0"/>
                <a:ea typeface="+mn-ea"/>
              </a:rPr>
              <a:t>If a match occurs</a:t>
            </a:r>
            <a:r>
              <a:rPr lang="en-US" sz="1400" dirty="0">
                <a:solidFill>
                  <a:srgbClr val="FF0000"/>
                </a:solidFill>
                <a:latin typeface="Arial" charset="0"/>
                <a:ea typeface="+mn-ea"/>
              </a:rPr>
              <a:t>, comparison of DNA profile to population allele frequencies to generate a case report with probability of a random match to an unrelated individual</a:t>
            </a:r>
          </a:p>
        </p:txBody>
      </p:sp>
      <p:grpSp>
        <p:nvGrpSpPr>
          <p:cNvPr id="7" name="Group 32"/>
          <p:cNvGrpSpPr>
            <a:grpSpLocks/>
          </p:cNvGrpSpPr>
          <p:nvPr/>
        </p:nvGrpSpPr>
        <p:grpSpPr bwMode="auto">
          <a:xfrm>
            <a:off x="5646738" y="4189413"/>
            <a:ext cx="3027362" cy="1693862"/>
            <a:chOff x="3557" y="2880"/>
            <a:chExt cx="1907" cy="1067"/>
          </a:xfrm>
        </p:grpSpPr>
        <p:grpSp>
          <p:nvGrpSpPr>
            <p:cNvPr id="8" name="Group 33"/>
            <p:cNvGrpSpPr>
              <a:grpSpLocks/>
            </p:cNvGrpSpPr>
            <p:nvPr/>
          </p:nvGrpSpPr>
          <p:grpSpPr bwMode="auto">
            <a:xfrm>
              <a:off x="3557" y="3030"/>
              <a:ext cx="1907" cy="917"/>
              <a:chOff x="1880" y="3186"/>
              <a:chExt cx="2051" cy="1041"/>
            </a:xfrm>
          </p:grpSpPr>
          <p:pic>
            <p:nvPicPr>
              <p:cNvPr id="46110" name="Picture 34" descr="forensic_dna"/>
              <p:cNvPicPr>
                <a:picLocks noChangeAspect="1" noChangeArrowheads="1"/>
              </p:cNvPicPr>
              <p:nvPr/>
            </p:nvPicPr>
            <p:blipFill>
              <a:blip r:embed="rId9" cstate="print"/>
              <a:srcRect/>
              <a:stretch>
                <a:fillRect/>
              </a:stretch>
            </p:blipFill>
            <p:spPr bwMode="auto">
              <a:xfrm>
                <a:off x="1880" y="3186"/>
                <a:ext cx="2051" cy="684"/>
              </a:xfrm>
              <a:prstGeom prst="rect">
                <a:avLst/>
              </a:prstGeom>
              <a:noFill/>
              <a:ln w="9525">
                <a:noFill/>
                <a:miter lim="800000"/>
                <a:headEnd/>
                <a:tailEnd/>
              </a:ln>
            </p:spPr>
          </p:pic>
          <p:sp>
            <p:nvSpPr>
              <p:cNvPr id="23587" name="Rectangle 35"/>
              <p:cNvSpPr>
                <a:spLocks noChangeArrowheads="1"/>
              </p:cNvSpPr>
              <p:nvPr/>
            </p:nvSpPr>
            <p:spPr bwMode="auto">
              <a:xfrm>
                <a:off x="2296" y="3943"/>
                <a:ext cx="1227" cy="284"/>
              </a:xfrm>
              <a:prstGeom prst="rect">
                <a:avLst/>
              </a:prstGeom>
              <a:noFill/>
              <a:ln>
                <a:noFill/>
              </a:ln>
              <a:effectLst/>
            </p:spPr>
            <p:txBody>
              <a:bodyPr>
                <a:spAutoFit/>
              </a:bodyPr>
              <a:lstStyle/>
              <a:p>
                <a:pPr algn="ctr">
                  <a:defRPr/>
                </a:pPr>
                <a:r>
                  <a:rPr lang="en-US" sz="2000" u="sng" dirty="0">
                    <a:latin typeface="Arial" charset="0"/>
                    <a:ea typeface="+mn-ea"/>
                  </a:rPr>
                  <a:t>5. STR Typing</a:t>
                </a:r>
              </a:p>
            </p:txBody>
          </p:sp>
        </p:grpSp>
        <p:sp>
          <p:nvSpPr>
            <p:cNvPr id="23588" name="Text Box 36"/>
            <p:cNvSpPr txBox="1">
              <a:spLocks noChangeArrowheads="1"/>
            </p:cNvSpPr>
            <p:nvPr/>
          </p:nvSpPr>
          <p:spPr bwMode="auto">
            <a:xfrm>
              <a:off x="3745" y="2880"/>
              <a:ext cx="1439" cy="192"/>
            </a:xfrm>
            <a:prstGeom prst="rect">
              <a:avLst/>
            </a:prstGeom>
            <a:noFill/>
            <a:ln>
              <a:noFill/>
            </a:ln>
            <a:effectLst/>
          </p:spPr>
          <p:txBody>
            <a:bodyPr wrap="none">
              <a:spAutoFit/>
            </a:bodyPr>
            <a:lstStyle/>
            <a:p>
              <a:pPr>
                <a:defRPr/>
              </a:pPr>
              <a:r>
                <a:rPr lang="en-US" sz="1400" u="sng" dirty="0">
                  <a:latin typeface="Arial" charset="0"/>
                  <a:ea typeface="+mn-ea"/>
                </a:rPr>
                <a:t>DNA separation and sizing</a:t>
              </a:r>
            </a:p>
          </p:txBody>
        </p:sp>
      </p:grpSp>
      <p:sp>
        <p:nvSpPr>
          <p:cNvPr id="23589" name="Text Box 37"/>
          <p:cNvSpPr txBox="1">
            <a:spLocks noChangeArrowheads="1"/>
          </p:cNvSpPr>
          <p:nvPr/>
        </p:nvSpPr>
        <p:spPr bwMode="auto">
          <a:xfrm rot="-5400000">
            <a:off x="4597400" y="5316538"/>
            <a:ext cx="1641475" cy="457200"/>
          </a:xfrm>
          <a:prstGeom prst="rect">
            <a:avLst/>
          </a:prstGeom>
          <a:noFill/>
          <a:ln>
            <a:noFill/>
          </a:ln>
          <a:effectLst/>
        </p:spPr>
        <p:txBody>
          <a:bodyPr wrap="none">
            <a:spAutoFit/>
          </a:bodyPr>
          <a:lstStyle/>
          <a:p>
            <a:pPr>
              <a:defRPr/>
            </a:pPr>
            <a:r>
              <a:rPr lang="en-US" sz="2400" dirty="0">
                <a:solidFill>
                  <a:srgbClr val="0000FF"/>
                </a:solidFill>
                <a:latin typeface="Impact" charset="0"/>
                <a:ea typeface="+mn-ea"/>
              </a:rPr>
              <a:t>Technology</a:t>
            </a:r>
          </a:p>
        </p:txBody>
      </p:sp>
      <p:sp>
        <p:nvSpPr>
          <p:cNvPr id="23590" name="Text Box 38"/>
          <p:cNvSpPr txBox="1">
            <a:spLocks noChangeArrowheads="1"/>
          </p:cNvSpPr>
          <p:nvPr/>
        </p:nvSpPr>
        <p:spPr bwMode="auto">
          <a:xfrm rot="-5400000">
            <a:off x="4846637" y="2865438"/>
            <a:ext cx="1127125" cy="457200"/>
          </a:xfrm>
          <a:prstGeom prst="rect">
            <a:avLst/>
          </a:prstGeom>
          <a:noFill/>
          <a:ln>
            <a:noFill/>
          </a:ln>
          <a:effectLst/>
        </p:spPr>
        <p:txBody>
          <a:bodyPr wrap="none">
            <a:spAutoFit/>
          </a:bodyPr>
          <a:lstStyle/>
          <a:p>
            <a:pPr>
              <a:defRPr/>
            </a:pPr>
            <a:r>
              <a:rPr lang="en-US" sz="2400" dirty="0">
                <a:solidFill>
                  <a:srgbClr val="0000FF"/>
                </a:solidFill>
                <a:latin typeface="Impact" charset="0"/>
                <a:ea typeface="+mn-ea"/>
              </a:rPr>
              <a:t>Biology</a:t>
            </a:r>
          </a:p>
        </p:txBody>
      </p:sp>
      <p:sp>
        <p:nvSpPr>
          <p:cNvPr id="23591" name="Text Box 39"/>
          <p:cNvSpPr txBox="1">
            <a:spLocks noChangeArrowheads="1"/>
          </p:cNvSpPr>
          <p:nvPr/>
        </p:nvSpPr>
        <p:spPr bwMode="auto">
          <a:xfrm rot="-5400000">
            <a:off x="1639094" y="4001294"/>
            <a:ext cx="1293812" cy="457200"/>
          </a:xfrm>
          <a:prstGeom prst="rect">
            <a:avLst/>
          </a:prstGeom>
          <a:noFill/>
          <a:ln>
            <a:noFill/>
          </a:ln>
          <a:effectLst/>
        </p:spPr>
        <p:txBody>
          <a:bodyPr wrap="none">
            <a:spAutoFit/>
          </a:bodyPr>
          <a:lstStyle/>
          <a:p>
            <a:pPr>
              <a:defRPr/>
            </a:pPr>
            <a:r>
              <a:rPr lang="en-US" sz="2400">
                <a:solidFill>
                  <a:srgbClr val="0000FF"/>
                </a:solidFill>
                <a:latin typeface="Impact" charset="0"/>
                <a:ea typeface="+mn-ea"/>
              </a:rPr>
              <a:t>Genetics</a:t>
            </a:r>
          </a:p>
        </p:txBody>
      </p:sp>
      <p:grpSp>
        <p:nvGrpSpPr>
          <p:cNvPr id="9" name="Group 40"/>
          <p:cNvGrpSpPr>
            <a:grpSpLocks/>
          </p:cNvGrpSpPr>
          <p:nvPr/>
        </p:nvGrpSpPr>
        <p:grpSpPr bwMode="auto">
          <a:xfrm>
            <a:off x="2209800" y="5154613"/>
            <a:ext cx="2895600" cy="1019175"/>
            <a:chOff x="1392" y="3247"/>
            <a:chExt cx="1824" cy="642"/>
          </a:xfrm>
        </p:grpSpPr>
        <p:sp>
          <p:nvSpPr>
            <p:cNvPr id="23593" name="Rectangle 41"/>
            <p:cNvSpPr>
              <a:spLocks noChangeArrowheads="1"/>
            </p:cNvSpPr>
            <p:nvPr/>
          </p:nvSpPr>
          <p:spPr bwMode="auto">
            <a:xfrm>
              <a:off x="2400" y="3312"/>
              <a:ext cx="816" cy="577"/>
            </a:xfrm>
            <a:prstGeom prst="rect">
              <a:avLst/>
            </a:prstGeom>
            <a:solidFill>
              <a:srgbClr val="99FF66"/>
            </a:solidFill>
            <a:ln>
              <a:noFill/>
            </a:ln>
            <a:effectLst/>
          </p:spPr>
          <p:txBody>
            <a:bodyPr>
              <a:spAutoFit/>
            </a:bodyPr>
            <a:lstStyle/>
            <a:p>
              <a:pPr algn="ctr">
                <a:defRPr/>
              </a:pPr>
              <a:r>
                <a:rPr lang="en-US" sz="1800" u="sng" dirty="0">
                  <a:latin typeface="Arial" charset="0"/>
                  <a:ea typeface="+mn-ea"/>
                </a:rPr>
                <a:t>7. DNA Database Search </a:t>
              </a:r>
            </a:p>
          </p:txBody>
        </p:sp>
        <p:pic>
          <p:nvPicPr>
            <p:cNvPr id="46107" name="Picture 42" descr="COMPUTER"/>
            <p:cNvPicPr>
              <a:picLocks noChangeAspect="1" noChangeArrowheads="1"/>
            </p:cNvPicPr>
            <p:nvPr/>
          </p:nvPicPr>
          <p:blipFill>
            <a:blip r:embed="rId10" cstate="print"/>
            <a:srcRect/>
            <a:stretch>
              <a:fillRect/>
            </a:stretch>
          </p:blipFill>
          <p:spPr bwMode="auto">
            <a:xfrm>
              <a:off x="1392" y="3247"/>
              <a:ext cx="960" cy="641"/>
            </a:xfrm>
            <a:prstGeom prst="rect">
              <a:avLst/>
            </a:prstGeom>
            <a:noFill/>
            <a:ln w="9525">
              <a:noFill/>
              <a:miter lim="800000"/>
              <a:headEnd/>
              <a:tailEnd/>
            </a:ln>
          </p:spPr>
        </p:pic>
      </p:grpSp>
      <p:grpSp>
        <p:nvGrpSpPr>
          <p:cNvPr id="10" name="Group 43"/>
          <p:cNvGrpSpPr>
            <a:grpSpLocks/>
          </p:cNvGrpSpPr>
          <p:nvPr/>
        </p:nvGrpSpPr>
        <p:grpSpPr bwMode="auto">
          <a:xfrm>
            <a:off x="0" y="381000"/>
            <a:ext cx="2009775" cy="6238875"/>
            <a:chOff x="32" y="144"/>
            <a:chExt cx="1266" cy="3930"/>
          </a:xfrm>
        </p:grpSpPr>
        <p:sp>
          <p:nvSpPr>
            <p:cNvPr id="23596" name="AutoShape 44"/>
            <p:cNvSpPr>
              <a:spLocks noChangeArrowheads="1"/>
            </p:cNvSpPr>
            <p:nvPr/>
          </p:nvSpPr>
          <p:spPr bwMode="auto">
            <a:xfrm>
              <a:off x="65" y="480"/>
              <a:ext cx="1162" cy="278"/>
            </a:xfrm>
            <a:prstGeom prst="roundRect">
              <a:avLst>
                <a:gd name="adj" fmla="val 16667"/>
              </a:avLst>
            </a:prstGeom>
            <a:solidFill>
              <a:srgbClr val="EAEAEA"/>
            </a:solidFill>
            <a:ln w="9525">
              <a:solidFill>
                <a:schemeClr val="tx1"/>
              </a:solidFill>
              <a:round/>
              <a:headEnd/>
              <a:tailEnd/>
            </a:ln>
            <a:effectLst/>
          </p:spPr>
          <p:txBody>
            <a:bodyPr>
              <a:spAutoFit/>
            </a:bodyPr>
            <a:lstStyle/>
            <a:p>
              <a:pPr algn="ctr">
                <a:defRPr/>
              </a:pPr>
              <a:r>
                <a:rPr lang="en-US" sz="2000" dirty="0">
                  <a:latin typeface="Arial" charset="0"/>
                  <a:ea typeface="+mn-ea"/>
                </a:rPr>
                <a:t>Collection</a:t>
              </a:r>
            </a:p>
          </p:txBody>
        </p:sp>
        <p:sp>
          <p:nvSpPr>
            <p:cNvPr id="23597" name="AutoShape 45"/>
            <p:cNvSpPr>
              <a:spLocks noChangeArrowheads="1"/>
            </p:cNvSpPr>
            <p:nvPr/>
          </p:nvSpPr>
          <p:spPr bwMode="auto">
            <a:xfrm>
              <a:off x="66" y="1161"/>
              <a:ext cx="1159" cy="278"/>
            </a:xfrm>
            <a:prstGeom prst="roundRect">
              <a:avLst>
                <a:gd name="adj" fmla="val 16667"/>
              </a:avLst>
            </a:prstGeom>
            <a:solidFill>
              <a:srgbClr val="00FF00"/>
            </a:solidFill>
            <a:ln w="9525">
              <a:solidFill>
                <a:schemeClr val="tx1"/>
              </a:solidFill>
              <a:round/>
              <a:headEnd/>
              <a:tailEnd/>
            </a:ln>
            <a:effectLst/>
          </p:spPr>
          <p:txBody>
            <a:bodyPr>
              <a:spAutoFit/>
            </a:bodyPr>
            <a:lstStyle/>
            <a:p>
              <a:pPr algn="ctr">
                <a:defRPr/>
              </a:pPr>
              <a:r>
                <a:rPr lang="en-US" sz="2000">
                  <a:latin typeface="Arial" charset="0"/>
                  <a:ea typeface="+mn-ea"/>
                </a:rPr>
                <a:t>Extraction</a:t>
              </a:r>
            </a:p>
          </p:txBody>
        </p:sp>
        <p:sp>
          <p:nvSpPr>
            <p:cNvPr id="23598" name="AutoShape 46"/>
            <p:cNvSpPr>
              <a:spLocks noChangeArrowheads="1"/>
            </p:cNvSpPr>
            <p:nvPr/>
          </p:nvSpPr>
          <p:spPr bwMode="auto">
            <a:xfrm>
              <a:off x="69" y="1529"/>
              <a:ext cx="1154" cy="278"/>
            </a:xfrm>
            <a:prstGeom prst="roundRect">
              <a:avLst>
                <a:gd name="adj" fmla="val 16667"/>
              </a:avLst>
            </a:prstGeom>
            <a:solidFill>
              <a:srgbClr val="00FF00"/>
            </a:solidFill>
            <a:ln w="9525">
              <a:solidFill>
                <a:schemeClr val="tx1"/>
              </a:solidFill>
              <a:round/>
              <a:headEnd/>
              <a:tailEnd/>
            </a:ln>
            <a:effectLst/>
          </p:spPr>
          <p:txBody>
            <a:bodyPr>
              <a:spAutoFit/>
            </a:bodyPr>
            <a:lstStyle/>
            <a:p>
              <a:pPr algn="ctr">
                <a:defRPr/>
              </a:pPr>
              <a:r>
                <a:rPr lang="en-US" sz="2000">
                  <a:latin typeface="Arial" charset="0"/>
                  <a:ea typeface="+mn-ea"/>
                </a:rPr>
                <a:t>Quantitation</a:t>
              </a:r>
            </a:p>
          </p:txBody>
        </p:sp>
        <p:sp>
          <p:nvSpPr>
            <p:cNvPr id="23599" name="AutoShape 47"/>
            <p:cNvSpPr>
              <a:spLocks noChangeArrowheads="1"/>
            </p:cNvSpPr>
            <p:nvPr/>
          </p:nvSpPr>
          <p:spPr bwMode="auto">
            <a:xfrm>
              <a:off x="70" y="2209"/>
              <a:ext cx="1153" cy="278"/>
            </a:xfrm>
            <a:prstGeom prst="roundRect">
              <a:avLst>
                <a:gd name="adj" fmla="val 16667"/>
              </a:avLst>
            </a:prstGeom>
            <a:solidFill>
              <a:srgbClr val="FFFF00"/>
            </a:solidFill>
            <a:ln w="9525">
              <a:solidFill>
                <a:schemeClr val="tx1"/>
              </a:solidFill>
              <a:round/>
              <a:headEnd/>
              <a:tailEnd/>
            </a:ln>
            <a:effectLst/>
          </p:spPr>
          <p:txBody>
            <a:bodyPr>
              <a:spAutoFit/>
            </a:bodyPr>
            <a:lstStyle/>
            <a:p>
              <a:pPr algn="ctr">
                <a:defRPr/>
              </a:pPr>
              <a:r>
                <a:rPr lang="en-US" sz="2000">
                  <a:latin typeface="Arial" charset="0"/>
                  <a:ea typeface="+mn-ea"/>
                </a:rPr>
                <a:t>STR Typing</a:t>
              </a:r>
            </a:p>
          </p:txBody>
        </p:sp>
        <p:sp>
          <p:nvSpPr>
            <p:cNvPr id="23600" name="AutoShape 48"/>
            <p:cNvSpPr>
              <a:spLocks noChangeArrowheads="1"/>
            </p:cNvSpPr>
            <p:nvPr/>
          </p:nvSpPr>
          <p:spPr bwMode="auto">
            <a:xfrm>
              <a:off x="66" y="2545"/>
              <a:ext cx="1161" cy="490"/>
            </a:xfrm>
            <a:prstGeom prst="roundRect">
              <a:avLst>
                <a:gd name="adj" fmla="val 16667"/>
              </a:avLst>
            </a:prstGeom>
            <a:solidFill>
              <a:srgbClr val="FFFF00"/>
            </a:solidFill>
            <a:ln w="9525">
              <a:solidFill>
                <a:schemeClr val="tx1"/>
              </a:solidFill>
              <a:round/>
              <a:headEnd/>
              <a:tailEnd/>
            </a:ln>
            <a:effectLst/>
          </p:spPr>
          <p:txBody>
            <a:bodyPr>
              <a:spAutoFit/>
            </a:bodyPr>
            <a:lstStyle/>
            <a:p>
              <a:pPr algn="ctr">
                <a:defRPr/>
              </a:pPr>
              <a:r>
                <a:rPr lang="en-US" sz="2000">
                  <a:latin typeface="Arial" charset="0"/>
                  <a:ea typeface="+mn-ea"/>
                </a:rPr>
                <a:t>Interpretation of Results</a:t>
              </a:r>
            </a:p>
          </p:txBody>
        </p:sp>
        <p:sp>
          <p:nvSpPr>
            <p:cNvPr id="23601" name="AutoShape 49"/>
            <p:cNvSpPr>
              <a:spLocks noChangeArrowheads="1"/>
            </p:cNvSpPr>
            <p:nvPr/>
          </p:nvSpPr>
          <p:spPr bwMode="auto">
            <a:xfrm>
              <a:off x="70" y="3121"/>
              <a:ext cx="1153" cy="405"/>
            </a:xfrm>
            <a:prstGeom prst="roundRect">
              <a:avLst>
                <a:gd name="adj" fmla="val 16667"/>
              </a:avLst>
            </a:prstGeom>
            <a:solidFill>
              <a:srgbClr val="FFFF00"/>
            </a:solidFill>
            <a:ln w="9525">
              <a:solidFill>
                <a:schemeClr val="tx1"/>
              </a:solidFill>
              <a:round/>
              <a:headEnd/>
              <a:tailEnd/>
            </a:ln>
            <a:effectLst/>
          </p:spPr>
          <p:txBody>
            <a:bodyPr>
              <a:spAutoFit/>
            </a:bodyPr>
            <a:lstStyle/>
            <a:p>
              <a:pPr algn="ctr">
                <a:defRPr/>
              </a:pPr>
              <a:r>
                <a:rPr lang="en-US" sz="2000">
                  <a:latin typeface="Arial" charset="0"/>
                  <a:ea typeface="+mn-ea"/>
                </a:rPr>
                <a:t>Database </a:t>
              </a:r>
              <a:r>
                <a:rPr lang="en-US" sz="1200">
                  <a:latin typeface="Arial" charset="0"/>
                  <a:ea typeface="+mn-ea"/>
                </a:rPr>
                <a:t>Storage &amp; Searching</a:t>
              </a:r>
            </a:p>
          </p:txBody>
        </p:sp>
        <p:sp>
          <p:nvSpPr>
            <p:cNvPr id="23602" name="AutoShape 50"/>
            <p:cNvSpPr>
              <a:spLocks noChangeArrowheads="1"/>
            </p:cNvSpPr>
            <p:nvPr/>
          </p:nvSpPr>
          <p:spPr bwMode="auto">
            <a:xfrm>
              <a:off x="53" y="816"/>
              <a:ext cx="1186" cy="279"/>
            </a:xfrm>
            <a:prstGeom prst="roundRect">
              <a:avLst>
                <a:gd name="adj" fmla="val 16667"/>
              </a:avLst>
            </a:prstGeom>
            <a:solidFill>
              <a:srgbClr val="EAEAEA"/>
            </a:solidFill>
            <a:ln w="9525">
              <a:solidFill>
                <a:schemeClr val="tx1"/>
              </a:solidFill>
              <a:round/>
              <a:headEnd/>
              <a:tailEnd/>
            </a:ln>
            <a:effectLst/>
          </p:spPr>
          <p:txBody>
            <a:bodyPr>
              <a:spAutoFit/>
            </a:bodyPr>
            <a:lstStyle/>
            <a:p>
              <a:pPr algn="ctr">
                <a:defRPr/>
              </a:pPr>
              <a:r>
                <a:rPr lang="en-US" sz="2000" dirty="0">
                  <a:latin typeface="Arial" charset="0"/>
                  <a:ea typeface="+mn-ea"/>
                </a:rPr>
                <a:t>Serology</a:t>
              </a:r>
            </a:p>
          </p:txBody>
        </p:sp>
        <p:sp>
          <p:nvSpPr>
            <p:cNvPr id="23603" name="AutoShape 51"/>
            <p:cNvSpPr>
              <a:spLocks noChangeArrowheads="1"/>
            </p:cNvSpPr>
            <p:nvPr/>
          </p:nvSpPr>
          <p:spPr bwMode="auto">
            <a:xfrm>
              <a:off x="70" y="1874"/>
              <a:ext cx="1171" cy="257"/>
            </a:xfrm>
            <a:prstGeom prst="roundRect">
              <a:avLst>
                <a:gd name="adj" fmla="val 16667"/>
              </a:avLst>
            </a:prstGeom>
            <a:solidFill>
              <a:srgbClr val="00FF00"/>
            </a:solidFill>
            <a:ln w="9525">
              <a:solidFill>
                <a:schemeClr val="tx1"/>
              </a:solidFill>
              <a:round/>
              <a:headEnd/>
              <a:tailEnd/>
            </a:ln>
            <a:effectLst/>
          </p:spPr>
          <p:txBody>
            <a:bodyPr>
              <a:spAutoFit/>
            </a:bodyPr>
            <a:lstStyle/>
            <a:p>
              <a:pPr algn="ctr">
                <a:defRPr/>
              </a:pPr>
              <a:r>
                <a:rPr lang="en-US" sz="1800" dirty="0">
                  <a:latin typeface="Arial" charset="0"/>
                  <a:ea typeface="+mn-ea"/>
                </a:rPr>
                <a:t>Multiplex PCR</a:t>
              </a:r>
            </a:p>
          </p:txBody>
        </p:sp>
        <p:sp>
          <p:nvSpPr>
            <p:cNvPr id="23604" name="AutoShape 52"/>
            <p:cNvSpPr>
              <a:spLocks noChangeArrowheads="1"/>
            </p:cNvSpPr>
            <p:nvPr/>
          </p:nvSpPr>
          <p:spPr bwMode="auto">
            <a:xfrm>
              <a:off x="65" y="3605"/>
              <a:ext cx="1183" cy="406"/>
            </a:xfrm>
            <a:prstGeom prst="roundRect">
              <a:avLst>
                <a:gd name="adj" fmla="val 16667"/>
              </a:avLst>
            </a:prstGeom>
            <a:solidFill>
              <a:srgbClr val="FF0000"/>
            </a:solidFill>
            <a:ln w="9525">
              <a:solidFill>
                <a:schemeClr val="tx1"/>
              </a:solidFill>
              <a:round/>
              <a:headEnd/>
              <a:tailEnd/>
            </a:ln>
            <a:effectLst/>
          </p:spPr>
          <p:txBody>
            <a:bodyPr>
              <a:spAutoFit/>
            </a:bodyPr>
            <a:lstStyle/>
            <a:p>
              <a:pPr algn="ctr">
                <a:defRPr/>
              </a:pPr>
              <a:r>
                <a:rPr lang="en-US" sz="1600">
                  <a:latin typeface="Arial" charset="0"/>
                  <a:ea typeface="+mn-ea"/>
                </a:rPr>
                <a:t>Calculation of Match Probability</a:t>
              </a:r>
            </a:p>
          </p:txBody>
        </p:sp>
        <p:sp>
          <p:nvSpPr>
            <p:cNvPr id="23605" name="Text Box 53"/>
            <p:cNvSpPr txBox="1">
              <a:spLocks noChangeArrowheads="1"/>
            </p:cNvSpPr>
            <p:nvPr/>
          </p:nvSpPr>
          <p:spPr bwMode="auto">
            <a:xfrm>
              <a:off x="123" y="182"/>
              <a:ext cx="1077" cy="250"/>
            </a:xfrm>
            <a:prstGeom prst="rect">
              <a:avLst/>
            </a:prstGeom>
            <a:noFill/>
            <a:ln>
              <a:noFill/>
            </a:ln>
            <a:effectLst/>
          </p:spPr>
          <p:txBody>
            <a:bodyPr wrap="none">
              <a:spAutoFit/>
            </a:bodyPr>
            <a:lstStyle/>
            <a:p>
              <a:pPr>
                <a:defRPr/>
              </a:pPr>
              <a:r>
                <a:rPr lang="en-US" sz="2000">
                  <a:solidFill>
                    <a:srgbClr val="0000FF"/>
                  </a:solidFill>
                  <a:latin typeface="Impact" charset="0"/>
                  <a:ea typeface="+mn-ea"/>
                </a:rPr>
                <a:t>Steps Involved</a:t>
              </a:r>
            </a:p>
          </p:txBody>
        </p:sp>
        <p:sp>
          <p:nvSpPr>
            <p:cNvPr id="23606" name="Rectangle 54"/>
            <p:cNvSpPr>
              <a:spLocks noChangeArrowheads="1"/>
            </p:cNvSpPr>
            <p:nvPr/>
          </p:nvSpPr>
          <p:spPr bwMode="auto">
            <a:xfrm>
              <a:off x="32" y="144"/>
              <a:ext cx="1266" cy="3930"/>
            </a:xfrm>
            <a:prstGeom prst="rect">
              <a:avLst/>
            </a:prstGeom>
            <a:noFill/>
            <a:ln w="38100">
              <a:solidFill>
                <a:schemeClr val="tx1"/>
              </a:solidFill>
              <a:miter lim="800000"/>
              <a:headEnd/>
              <a:tailEnd/>
            </a:ln>
            <a:effectLst/>
          </p:spPr>
          <p:txBody>
            <a:bodyPr wrap="none" anchor="ctr"/>
            <a:lstStyle/>
            <a:p>
              <a:pPr>
                <a:defRPr/>
              </a:pPr>
              <a:endParaRPr lang="en-US">
                <a:latin typeface="Arial" charset="0"/>
                <a:ea typeface="+mn-ea"/>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Serology</a:t>
            </a:r>
          </a:p>
        </p:txBody>
      </p:sp>
      <p:sp>
        <p:nvSpPr>
          <p:cNvPr id="3" name="Content Placeholder 2"/>
          <p:cNvSpPr>
            <a:spLocks noGrp="1"/>
          </p:cNvSpPr>
          <p:nvPr>
            <p:ph idx="1"/>
          </p:nvPr>
        </p:nvSpPr>
        <p:spPr>
          <a:xfrm>
            <a:off x="457200" y="1600200"/>
            <a:ext cx="3810000" cy="4873752"/>
          </a:xfrm>
        </p:spPr>
        <p:txBody>
          <a:bodyPr/>
          <a:lstStyle/>
          <a:p>
            <a:r>
              <a:rPr lang="en-US" dirty="0"/>
              <a:t>Serology:  the identification of bodily fluids</a:t>
            </a:r>
          </a:p>
          <a:p>
            <a:pPr lvl="1"/>
            <a:r>
              <a:rPr lang="en-US" dirty="0"/>
              <a:t>Blood</a:t>
            </a:r>
          </a:p>
          <a:p>
            <a:pPr lvl="1"/>
            <a:r>
              <a:rPr lang="en-US" dirty="0"/>
              <a:t>Saliva</a:t>
            </a:r>
          </a:p>
          <a:p>
            <a:pPr lvl="1"/>
            <a:r>
              <a:rPr lang="en-US" dirty="0"/>
              <a:t>Urine </a:t>
            </a:r>
          </a:p>
          <a:p>
            <a:pPr lvl="1"/>
            <a:r>
              <a:rPr lang="en-US" dirty="0"/>
              <a:t>Feces</a:t>
            </a:r>
          </a:p>
          <a:p>
            <a:pPr lvl="1"/>
            <a:r>
              <a:rPr lang="en-US" dirty="0"/>
              <a:t>Etc.</a:t>
            </a:r>
          </a:p>
          <a:p>
            <a:r>
              <a:rPr lang="en-US" dirty="0"/>
              <a:t>Done prior to DNA testing</a:t>
            </a:r>
          </a:p>
        </p:txBody>
      </p:sp>
      <p:pic>
        <p:nvPicPr>
          <p:cNvPr id="4" name="Picture 3"/>
          <p:cNvPicPr>
            <a:picLocks noChangeAspect="1"/>
          </p:cNvPicPr>
          <p:nvPr/>
        </p:nvPicPr>
        <p:blipFill>
          <a:blip r:embed="rId2" cstate="print"/>
          <a:stretch>
            <a:fillRect/>
          </a:stretch>
        </p:blipFill>
        <p:spPr>
          <a:xfrm>
            <a:off x="4267200" y="1828800"/>
            <a:ext cx="4343400" cy="3381647"/>
          </a:xfrm>
          <a:prstGeom prst="rect">
            <a:avLst/>
          </a:prstGeom>
        </p:spPr>
      </p:pic>
    </p:spTree>
    <p:extLst>
      <p:ext uri="{BB962C8B-B14F-4D97-AF65-F5344CB8AC3E}">
        <p14:creationId xmlns:p14="http://schemas.microsoft.com/office/powerpoint/2010/main" val="335149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dirty="0"/>
              <a:t>Biology/DNA</a:t>
            </a:r>
          </a:p>
        </p:txBody>
      </p:sp>
      <p:pic>
        <p:nvPicPr>
          <p:cNvPr id="239619" name="Picture 3" descr="dna%20profile%20pic%20A"/>
          <p:cNvPicPr>
            <a:picLocks noChangeAspect="1" noChangeArrowheads="1"/>
          </p:cNvPicPr>
          <p:nvPr/>
        </p:nvPicPr>
        <p:blipFill>
          <a:blip r:embed="rId2" cstate="print"/>
          <a:srcRect l="6870" t="7460" r="2696" b="72452"/>
          <a:stretch>
            <a:fillRect/>
          </a:stretch>
        </p:blipFill>
        <p:spPr bwMode="auto">
          <a:xfrm>
            <a:off x="3429000" y="1981200"/>
            <a:ext cx="4953000" cy="1295400"/>
          </a:xfrm>
          <a:prstGeom prst="rect">
            <a:avLst/>
          </a:prstGeom>
          <a:noFill/>
        </p:spPr>
      </p:pic>
      <p:pic>
        <p:nvPicPr>
          <p:cNvPr id="239620" name="Picture 4" descr="dna%20profile%20pic%20A"/>
          <p:cNvPicPr>
            <a:picLocks noChangeAspect="1" noChangeArrowheads="1"/>
          </p:cNvPicPr>
          <p:nvPr/>
        </p:nvPicPr>
        <p:blipFill>
          <a:blip r:embed="rId2" cstate="print"/>
          <a:srcRect l="6870" t="7460" r="2696" b="72452"/>
          <a:stretch>
            <a:fillRect/>
          </a:stretch>
        </p:blipFill>
        <p:spPr bwMode="auto">
          <a:xfrm>
            <a:off x="3429000" y="3581400"/>
            <a:ext cx="4953000" cy="1295400"/>
          </a:xfrm>
          <a:prstGeom prst="rect">
            <a:avLst/>
          </a:prstGeom>
          <a:noFill/>
        </p:spPr>
      </p:pic>
      <p:sp>
        <p:nvSpPr>
          <p:cNvPr id="239621" name="Text Box 5"/>
          <p:cNvSpPr txBox="1">
            <a:spLocks noChangeArrowheads="1"/>
          </p:cNvSpPr>
          <p:nvPr/>
        </p:nvSpPr>
        <p:spPr bwMode="auto">
          <a:xfrm>
            <a:off x="1295400" y="2362200"/>
            <a:ext cx="1479892" cy="369332"/>
          </a:xfrm>
          <a:prstGeom prst="rect">
            <a:avLst/>
          </a:prstGeom>
          <a:noFill/>
          <a:ln w="9525">
            <a:noFill/>
            <a:miter lim="800000"/>
            <a:headEnd/>
            <a:tailEnd/>
          </a:ln>
          <a:effectLst/>
        </p:spPr>
        <p:txBody>
          <a:bodyPr wrap="none">
            <a:spAutoFit/>
          </a:bodyPr>
          <a:lstStyle/>
          <a:p>
            <a:r>
              <a:rPr lang="en-US"/>
              <a:t>EVIDENCE</a:t>
            </a:r>
          </a:p>
        </p:txBody>
      </p:sp>
      <p:sp>
        <p:nvSpPr>
          <p:cNvPr id="239622" name="Text Box 6"/>
          <p:cNvSpPr txBox="1">
            <a:spLocks noChangeArrowheads="1"/>
          </p:cNvSpPr>
          <p:nvPr/>
        </p:nvSpPr>
        <p:spPr bwMode="auto">
          <a:xfrm>
            <a:off x="1371600" y="4038600"/>
            <a:ext cx="1305165" cy="369332"/>
          </a:xfrm>
          <a:prstGeom prst="rect">
            <a:avLst/>
          </a:prstGeom>
          <a:noFill/>
          <a:ln w="9525">
            <a:noFill/>
            <a:miter lim="800000"/>
            <a:headEnd/>
            <a:tailEnd/>
          </a:ln>
          <a:effectLst/>
        </p:spPr>
        <p:txBody>
          <a:bodyPr wrap="none">
            <a:spAutoFit/>
          </a:bodyPr>
          <a:lstStyle/>
          <a:p>
            <a:r>
              <a:rPr lang="en-US"/>
              <a:t>SUSPECT</a:t>
            </a:r>
          </a:p>
        </p:txBody>
      </p:sp>
      <p:sp>
        <p:nvSpPr>
          <p:cNvPr id="239623" name="Text Box 7"/>
          <p:cNvSpPr txBox="1">
            <a:spLocks noChangeArrowheads="1"/>
          </p:cNvSpPr>
          <p:nvPr/>
        </p:nvSpPr>
        <p:spPr bwMode="auto">
          <a:xfrm>
            <a:off x="2057400" y="5470525"/>
            <a:ext cx="5408853" cy="707886"/>
          </a:xfrm>
          <a:prstGeom prst="rect">
            <a:avLst/>
          </a:prstGeom>
          <a:noFill/>
          <a:ln w="9525">
            <a:noFill/>
            <a:miter lim="800000"/>
            <a:headEnd/>
            <a:tailEnd/>
          </a:ln>
          <a:effectLst/>
        </p:spPr>
        <p:txBody>
          <a:bodyPr wrap="none">
            <a:spAutoFit/>
          </a:bodyPr>
          <a:lstStyle/>
          <a:p>
            <a:r>
              <a:rPr lang="en-US" sz="4000"/>
              <a:t>The profiles </a:t>
            </a:r>
            <a:r>
              <a:rPr lang="en-US" sz="4000" b="1" u="sng"/>
              <a:t>MATCH</a:t>
            </a:r>
            <a:r>
              <a:rPr lang="en-US" sz="4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0.09444 L -3.33333E-6 -0.23889 " pathEditMode="relative" rAng="0" ptsTypes="AA">
                                      <p:cBhvr>
                                        <p:cTn id="6" dur="2000" fill="hold"/>
                                        <p:tgtEl>
                                          <p:spTgt spid="239620"/>
                                        </p:tgtEl>
                                        <p:attrNameLst>
                                          <p:attrName>ppt_x</p:attrName>
                                          <p:attrName>ppt_y</p:attrName>
                                        </p:attrNameLst>
                                      </p:cBhvr>
                                      <p:rCtr x="0" y="-16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a:t>Questions?</a:t>
            </a:r>
          </a:p>
        </p:txBody>
      </p:sp>
      <p:pic>
        <p:nvPicPr>
          <p:cNvPr id="210949" name="Picture 5" descr="G1101206-DNA_question_mark-SPL"/>
          <p:cNvPicPr>
            <a:picLocks noChangeAspect="1" noChangeArrowheads="1"/>
          </p:cNvPicPr>
          <p:nvPr/>
        </p:nvPicPr>
        <p:blipFill>
          <a:blip r:embed="rId2" cstate="print"/>
          <a:srcRect/>
          <a:stretch>
            <a:fillRect/>
          </a:stretch>
        </p:blipFill>
        <p:spPr bwMode="auto">
          <a:xfrm>
            <a:off x="2673350" y="1524000"/>
            <a:ext cx="3498850" cy="44862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91440" tIns="45720" rIns="91440" bIns="45720"/>
          <a:lstStyle/>
          <a:p>
            <a:r>
              <a:rPr lang="en-US" dirty="0">
                <a:effectLst>
                  <a:outerShdw blurRad="38100" dist="38100" dir="2700000" algn="tl">
                    <a:srgbClr val="000000"/>
                  </a:outerShdw>
                </a:effectLst>
              </a:rPr>
              <a:t>Homicide Case</a:t>
            </a:r>
          </a:p>
        </p:txBody>
      </p:sp>
      <p:sp>
        <p:nvSpPr>
          <p:cNvPr id="4099" name="Rectangle 3"/>
          <p:cNvSpPr>
            <a:spLocks noGrp="1" noChangeArrowheads="1"/>
          </p:cNvSpPr>
          <p:nvPr>
            <p:ph idx="1"/>
          </p:nvPr>
        </p:nvSpPr>
        <p:spPr>
          <a:xfrm>
            <a:off x="457200" y="1600200"/>
            <a:ext cx="4038600" cy="4873752"/>
          </a:xfrm>
        </p:spPr>
        <p:txBody>
          <a:bodyPr lIns="91440" tIns="45720" rIns="91440" bIns="45720"/>
          <a:lstStyle/>
          <a:p>
            <a:pPr>
              <a:lnSpc>
                <a:spcPct val="90000"/>
              </a:lnSpc>
              <a:spcBef>
                <a:spcPct val="0"/>
              </a:spcBef>
            </a:pPr>
            <a:r>
              <a:rPr lang="en-US" sz="1700" dirty="0">
                <a:effectLst>
                  <a:outerShdw blurRad="38100" dist="38100" dir="2700000" algn="tl">
                    <a:srgbClr val="000000"/>
                  </a:outerShdw>
                </a:effectLst>
              </a:rPr>
              <a:t>At approximately 11:51 pm, a 911 call was made regarding a homicide at an apartment home.</a:t>
            </a:r>
          </a:p>
          <a:p>
            <a:pPr>
              <a:lnSpc>
                <a:spcPct val="90000"/>
              </a:lnSpc>
              <a:spcBef>
                <a:spcPct val="0"/>
              </a:spcBef>
              <a:buFontTx/>
              <a:buNone/>
            </a:pPr>
            <a:endParaRPr lang="en-US" sz="1700" dirty="0">
              <a:effectLst>
                <a:outerShdw blurRad="38100" dist="38100" dir="2700000" algn="tl">
                  <a:srgbClr val="000000"/>
                </a:outerShdw>
              </a:effectLst>
            </a:endParaRPr>
          </a:p>
          <a:p>
            <a:pPr>
              <a:lnSpc>
                <a:spcPct val="90000"/>
              </a:lnSpc>
              <a:spcBef>
                <a:spcPct val="0"/>
              </a:spcBef>
            </a:pPr>
            <a:r>
              <a:rPr lang="en-US" sz="1700" dirty="0">
                <a:effectLst>
                  <a:outerShdw blurRad="38100" dist="38100" dir="2700000" algn="tl">
                    <a:srgbClr val="000000"/>
                  </a:outerShdw>
                </a:effectLst>
              </a:rPr>
              <a:t>The Crime Scene Team immediately reported to the scene.</a:t>
            </a:r>
          </a:p>
          <a:p>
            <a:pPr>
              <a:lnSpc>
                <a:spcPct val="90000"/>
              </a:lnSpc>
              <a:spcBef>
                <a:spcPct val="0"/>
              </a:spcBef>
            </a:pPr>
            <a:endParaRPr lang="en-US" sz="1700" dirty="0">
              <a:effectLst>
                <a:outerShdw blurRad="38100" dist="38100" dir="2700000" algn="tl">
                  <a:srgbClr val="000000"/>
                </a:outerShdw>
              </a:effectLst>
            </a:endParaRPr>
          </a:p>
          <a:p>
            <a:pPr>
              <a:lnSpc>
                <a:spcPct val="90000"/>
              </a:lnSpc>
              <a:spcBef>
                <a:spcPct val="0"/>
              </a:spcBef>
            </a:pPr>
            <a:r>
              <a:rPr lang="en-US" sz="1700" dirty="0">
                <a:effectLst>
                  <a:outerShdw blurRad="38100" dist="38100" dir="2700000" algn="tl">
                    <a:srgbClr val="000000"/>
                  </a:outerShdw>
                </a:effectLst>
              </a:rPr>
              <a:t>There is evidence that there was potentially a struggle between the victim and suspect.  The suspect may have been injured during the altercation.</a:t>
            </a:r>
          </a:p>
          <a:p>
            <a:pPr>
              <a:lnSpc>
                <a:spcPct val="90000"/>
              </a:lnSpc>
              <a:spcBef>
                <a:spcPct val="0"/>
              </a:spcBef>
            </a:pPr>
            <a:endParaRPr lang="en-US" sz="1700" dirty="0">
              <a:effectLst>
                <a:outerShdw blurRad="38100" dist="38100" dir="2700000" algn="tl">
                  <a:srgbClr val="000000"/>
                </a:outerShdw>
              </a:effectLst>
            </a:endParaRPr>
          </a:p>
          <a:p>
            <a:pPr marL="0" indent="0">
              <a:lnSpc>
                <a:spcPct val="90000"/>
              </a:lnSpc>
              <a:spcBef>
                <a:spcPct val="0"/>
              </a:spcBef>
              <a:buNone/>
            </a:pPr>
            <a:endParaRPr lang="en-US" sz="1700" dirty="0">
              <a:effectLst>
                <a:outerShdw blurRad="38100" dist="38100" dir="2700000" algn="tl">
                  <a:srgbClr val="000000"/>
                </a:outerShdw>
              </a:effectLst>
            </a:endParaRPr>
          </a:p>
        </p:txBody>
      </p:sp>
      <p:pic>
        <p:nvPicPr>
          <p:cNvPr id="2" name="Picture 1"/>
          <p:cNvPicPr>
            <a:picLocks noChangeAspect="1"/>
          </p:cNvPicPr>
          <p:nvPr/>
        </p:nvPicPr>
        <p:blipFill>
          <a:blip r:embed="rId3"/>
          <a:stretch>
            <a:fillRect/>
          </a:stretch>
        </p:blipFill>
        <p:spPr>
          <a:xfrm>
            <a:off x="4495800" y="1981200"/>
            <a:ext cx="4178300" cy="279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429000" y="274638"/>
            <a:ext cx="5715000" cy="1143000"/>
          </a:xfrm>
        </p:spPr>
        <p:txBody>
          <a:bodyPr lIns="91440" tIns="45720" rIns="91440" bIns="45720"/>
          <a:lstStyle/>
          <a:p>
            <a:r>
              <a:rPr lang="en-US" dirty="0">
                <a:solidFill>
                  <a:schemeClr val="tx1"/>
                </a:solidFill>
                <a:effectLst>
                  <a:outerShdw blurRad="38100" dist="38100" dir="2700000" algn="tl">
                    <a:srgbClr val="000000"/>
                  </a:outerShdw>
                </a:effectLst>
              </a:rPr>
              <a:t>The Evidence</a:t>
            </a:r>
          </a:p>
        </p:txBody>
      </p:sp>
      <p:sp>
        <p:nvSpPr>
          <p:cNvPr id="5123" name="Rectangle 3"/>
          <p:cNvSpPr>
            <a:spLocks noGrp="1" noChangeArrowheads="1"/>
          </p:cNvSpPr>
          <p:nvPr>
            <p:ph type="body" idx="4294967295"/>
          </p:nvPr>
        </p:nvSpPr>
        <p:spPr>
          <a:xfrm>
            <a:off x="8965" y="1785937"/>
            <a:ext cx="3575050" cy="4505325"/>
          </a:xfrm>
        </p:spPr>
        <p:txBody>
          <a:bodyPr lIns="91440" tIns="45720" rIns="91440" bIns="45720"/>
          <a:lstStyle/>
          <a:p>
            <a:pPr>
              <a:lnSpc>
                <a:spcPct val="90000"/>
              </a:lnSpc>
              <a:spcBef>
                <a:spcPct val="0"/>
              </a:spcBef>
            </a:pPr>
            <a:r>
              <a:rPr lang="en-US" sz="1700" dirty="0">
                <a:effectLst>
                  <a:outerShdw blurRad="38100" dist="38100" dir="2700000" algn="tl">
                    <a:srgbClr val="000000"/>
                  </a:outerShdw>
                </a:effectLst>
              </a:rPr>
              <a:t>The Crime Scene Team identified a knife with reddish-brown stains on the blade.</a:t>
            </a:r>
          </a:p>
          <a:p>
            <a:pPr>
              <a:lnSpc>
                <a:spcPct val="90000"/>
              </a:lnSpc>
              <a:spcBef>
                <a:spcPct val="0"/>
              </a:spcBef>
            </a:pPr>
            <a:endParaRPr lang="en-US" sz="1700" dirty="0">
              <a:effectLst>
                <a:outerShdw blurRad="38100" dist="38100" dir="2700000" algn="tl">
                  <a:srgbClr val="000000"/>
                </a:outerShdw>
              </a:effectLst>
            </a:endParaRPr>
          </a:p>
          <a:p>
            <a:pPr>
              <a:lnSpc>
                <a:spcPct val="90000"/>
              </a:lnSpc>
              <a:spcBef>
                <a:spcPct val="0"/>
              </a:spcBef>
            </a:pPr>
            <a:r>
              <a:rPr lang="en-US" sz="1700" dirty="0">
                <a:effectLst>
                  <a:outerShdw blurRad="38100" dist="38100" dir="2700000" algn="tl">
                    <a:srgbClr val="000000"/>
                  </a:outerShdw>
                </a:effectLst>
              </a:rPr>
              <a:t>Before submitting the item to your laboratory they first swabbed the handle for touch.</a:t>
            </a:r>
            <a:endParaRPr lang="en-US" sz="1900" dirty="0">
              <a:effectLst>
                <a:outerShdw blurRad="38100" dist="38100" dir="2700000" algn="tl">
                  <a:srgbClr val="000000"/>
                </a:outerShdw>
              </a:effectLst>
            </a:endParaRPr>
          </a:p>
          <a:p>
            <a:pPr>
              <a:lnSpc>
                <a:spcPct val="80000"/>
              </a:lnSpc>
            </a:pPr>
            <a:endParaRPr lang="en-US" sz="1900" dirty="0">
              <a:effectLst>
                <a:outerShdw blurRad="38100" dist="38100" dir="2700000" algn="tl">
                  <a:srgbClr val="000000"/>
                </a:outerShdw>
              </a:effectLst>
            </a:endParaRPr>
          </a:p>
        </p:txBody>
      </p:sp>
      <p:sp>
        <p:nvSpPr>
          <p:cNvPr id="253960" name="Text Box 8"/>
          <p:cNvSpPr txBox="1">
            <a:spLocks noChangeArrowheads="1"/>
          </p:cNvSpPr>
          <p:nvPr/>
        </p:nvSpPr>
        <p:spPr bwMode="auto">
          <a:xfrm>
            <a:off x="2057400" y="4038600"/>
            <a:ext cx="4800600" cy="2425279"/>
          </a:xfrm>
          <a:prstGeom prst="rect">
            <a:avLst/>
          </a:prstGeom>
          <a:noFill/>
          <a:ln w="101600" algn="ctr">
            <a:solidFill>
              <a:srgbClr val="FF0000"/>
            </a:solidFill>
            <a:miter lim="800000"/>
            <a:headEnd/>
            <a:tailEnd/>
          </a:ln>
          <a:effectLst/>
        </p:spPr>
        <p:txBody>
          <a:bodyPr>
            <a:spAutoFit/>
          </a:bodyPr>
          <a:lstStyle/>
          <a:p>
            <a:pPr marL="342900" indent="-342900" algn="ctr">
              <a:lnSpc>
                <a:spcPct val="90000"/>
              </a:lnSpc>
            </a:pPr>
            <a:r>
              <a:rPr lang="en-US" sz="2400" dirty="0">
                <a:effectLst>
                  <a:outerShdw blurRad="38100" dist="38100" dir="2700000" algn="tl">
                    <a:srgbClr val="000000"/>
                  </a:outerShdw>
                </a:effectLst>
              </a:rPr>
              <a:t>Solve the Case!</a:t>
            </a:r>
          </a:p>
          <a:p>
            <a:pPr marL="342900" indent="-342900">
              <a:lnSpc>
                <a:spcPct val="90000"/>
              </a:lnSpc>
            </a:pPr>
            <a:endParaRPr lang="en-US" sz="2400" dirty="0">
              <a:effectLst>
                <a:outerShdw blurRad="38100" dist="38100" dir="2700000" algn="tl">
                  <a:srgbClr val="000000"/>
                </a:outerShdw>
              </a:effectLst>
            </a:endParaRPr>
          </a:p>
          <a:p>
            <a:pPr marL="342900" indent="-342900">
              <a:lnSpc>
                <a:spcPct val="90000"/>
              </a:lnSpc>
              <a:buFontTx/>
              <a:buChar char="•"/>
            </a:pPr>
            <a:r>
              <a:rPr lang="en-US" sz="2400" dirty="0"/>
              <a:t>Split up into groups</a:t>
            </a:r>
          </a:p>
          <a:p>
            <a:pPr marL="342900" indent="-342900">
              <a:lnSpc>
                <a:spcPct val="90000"/>
              </a:lnSpc>
              <a:buFontTx/>
              <a:buChar char="•"/>
            </a:pPr>
            <a:r>
              <a:rPr lang="en-US" sz="2400" dirty="0"/>
              <a:t>Test the evidence for blood</a:t>
            </a:r>
          </a:p>
          <a:p>
            <a:pPr marL="342900" indent="-342900">
              <a:lnSpc>
                <a:spcPct val="90000"/>
              </a:lnSpc>
              <a:buFontTx/>
              <a:buChar char="•"/>
            </a:pPr>
            <a:r>
              <a:rPr lang="en-US" sz="2400" dirty="0"/>
              <a:t>If positive, “send to DNA”.</a:t>
            </a:r>
          </a:p>
          <a:p>
            <a:pPr marL="342900" indent="-342900">
              <a:lnSpc>
                <a:spcPct val="90000"/>
              </a:lnSpc>
              <a:buFontTx/>
              <a:buChar char="•"/>
            </a:pPr>
            <a:r>
              <a:rPr lang="en-US" sz="2400" dirty="0"/>
              <a:t>Interpret DNA results.</a:t>
            </a:r>
          </a:p>
          <a:p>
            <a:pPr marL="342900" indent="-342900">
              <a:lnSpc>
                <a:spcPct val="90000"/>
              </a:lnSpc>
            </a:pPr>
            <a:endParaRPr lang="en-US" sz="2400" dirty="0">
              <a:effectLst>
                <a:outerShdw blurRad="38100" dist="38100" dir="2700000" algn="tl">
                  <a:srgbClr val="000000"/>
                </a:outerShdw>
              </a:effectLst>
            </a:endParaRPr>
          </a:p>
        </p:txBody>
      </p:sp>
      <p:pic>
        <p:nvPicPr>
          <p:cNvPr id="9" name="Picture 2" descr="http://www.seis-micent.com/wp-content/uploads/2015/08/crime-scene-knife.jpg"/>
          <p:cNvPicPr>
            <a:picLocks noChangeAspect="1" noChangeArrowheads="1"/>
          </p:cNvPicPr>
          <p:nvPr/>
        </p:nvPicPr>
        <p:blipFill>
          <a:blip r:embed="rId3" cstate="print"/>
          <a:srcRect/>
          <a:stretch>
            <a:fillRect/>
          </a:stretch>
        </p:blipFill>
        <p:spPr bwMode="auto">
          <a:xfrm>
            <a:off x="4648200" y="1600200"/>
            <a:ext cx="3505200" cy="197476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625</Words>
  <Application>Microsoft Macintosh PowerPoint</Application>
  <PresentationFormat>On-screen Show (4:3)</PresentationFormat>
  <Paragraphs>136</Paragraphs>
  <Slides>15</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ＭＳ Ｐゴシック</vt:lpstr>
      <vt:lpstr>Aptos</vt:lpstr>
      <vt:lpstr>Aptos Display</vt:lpstr>
      <vt:lpstr>Arial</vt:lpstr>
      <vt:lpstr>Calibri</vt:lpstr>
      <vt:lpstr>Impact</vt:lpstr>
      <vt:lpstr>Tahoma</vt:lpstr>
      <vt:lpstr>Office Theme</vt:lpstr>
      <vt:lpstr>Bitmap Image</vt:lpstr>
      <vt:lpstr>Image Document</vt:lpstr>
      <vt:lpstr> Forensic DNA Testing </vt:lpstr>
      <vt:lpstr>PowerPoint Presentation</vt:lpstr>
      <vt:lpstr>DNA Section Units</vt:lpstr>
      <vt:lpstr>Steps in Forensic DNA Analysis</vt:lpstr>
      <vt:lpstr>Forensic Serology</vt:lpstr>
      <vt:lpstr>Biology/DNA</vt:lpstr>
      <vt:lpstr>Questions?</vt:lpstr>
      <vt:lpstr>Homicide Case</vt:lpstr>
      <vt:lpstr>The Evidence</vt:lpstr>
      <vt:lpstr>About the Kastle Meyer (Phenolphthalein) Test</vt:lpstr>
      <vt:lpstr>Phenolphthalein (Kastle-Mayer) Test</vt:lpstr>
      <vt:lpstr>PowerPoint Presentation</vt:lpstr>
      <vt:lpstr>Analyzing the Case</vt:lpstr>
      <vt:lpstr>Example:  DNA Results </vt:lpstr>
      <vt:lpstr>Report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Be A Forensic Scientist?</dc:title>
  <dc:creator>Jocelyn</dc:creator>
  <cp:lastModifiedBy>Kelly L Knight</cp:lastModifiedBy>
  <cp:revision>67</cp:revision>
  <dcterms:created xsi:type="dcterms:W3CDTF">2013-12-09T21:18:50Z</dcterms:created>
  <dcterms:modified xsi:type="dcterms:W3CDTF">2024-07-27T17:32:34Z</dcterms:modified>
</cp:coreProperties>
</file>